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56" r:id="rId2"/>
    <p:sldMasterId id="2147483664" r:id="rId3"/>
    <p:sldMasterId id="2147483719" r:id="rId4"/>
  </p:sldMasterIdLst>
  <p:notesMasterIdLst>
    <p:notesMasterId r:id="rId18"/>
  </p:notesMasterIdLst>
  <p:handoutMasterIdLst>
    <p:handoutMasterId r:id="rId19"/>
  </p:handoutMasterIdLst>
  <p:sldIdLst>
    <p:sldId id="305" r:id="rId5"/>
    <p:sldId id="353" r:id="rId6"/>
    <p:sldId id="393" r:id="rId7"/>
    <p:sldId id="406" r:id="rId8"/>
    <p:sldId id="338" r:id="rId9"/>
    <p:sldId id="392" r:id="rId10"/>
    <p:sldId id="339" r:id="rId11"/>
    <p:sldId id="386" r:id="rId12"/>
    <p:sldId id="388" r:id="rId13"/>
    <p:sldId id="389" r:id="rId14"/>
    <p:sldId id="398" r:id="rId15"/>
    <p:sldId id="402" r:id="rId16"/>
    <p:sldId id="405" r:id="rId17"/>
  </p:sldIdLst>
  <p:sldSz cx="12192000" cy="6858000"/>
  <p:notesSz cx="6884988" cy="10018713"/>
  <p:defaultTextStyle>
    <a:defPPr>
      <a:defRPr lang="en-US"/>
    </a:defPPr>
    <a:lvl1pPr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1pPr>
    <a:lvl2pPr indent="168387"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2pPr>
    <a:lvl3pPr indent="336774"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3pPr>
    <a:lvl4pPr indent="505160"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4pPr>
    <a:lvl5pPr indent="673547"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5pPr>
    <a:lvl6pPr marL="1683868" algn="l" defTabSz="673547" rtl="0" eaLnBrk="1" latinLnBrk="0" hangingPunct="1">
      <a:defRPr sz="2700" kern="1200">
        <a:solidFill>
          <a:srgbClr val="000000"/>
        </a:solidFill>
        <a:latin typeface="Helvetica Light" charset="0"/>
        <a:ea typeface="Helvetica Light" charset="0"/>
        <a:cs typeface="Helvetica Light" charset="0"/>
        <a:sym typeface="Helvetica Light" charset="0"/>
      </a:defRPr>
    </a:lvl6pPr>
    <a:lvl7pPr marL="2020641" algn="l" defTabSz="673547" rtl="0" eaLnBrk="1" latinLnBrk="0" hangingPunct="1">
      <a:defRPr sz="2700" kern="1200">
        <a:solidFill>
          <a:srgbClr val="000000"/>
        </a:solidFill>
        <a:latin typeface="Helvetica Light" charset="0"/>
        <a:ea typeface="Helvetica Light" charset="0"/>
        <a:cs typeface="Helvetica Light" charset="0"/>
        <a:sym typeface="Helvetica Light" charset="0"/>
      </a:defRPr>
    </a:lvl7pPr>
    <a:lvl8pPr marL="2357415" algn="l" defTabSz="673547" rtl="0" eaLnBrk="1" latinLnBrk="0" hangingPunct="1">
      <a:defRPr sz="2700" kern="1200">
        <a:solidFill>
          <a:srgbClr val="000000"/>
        </a:solidFill>
        <a:latin typeface="Helvetica Light" charset="0"/>
        <a:ea typeface="Helvetica Light" charset="0"/>
        <a:cs typeface="Helvetica Light" charset="0"/>
        <a:sym typeface="Helvetica Light" charset="0"/>
      </a:defRPr>
    </a:lvl8pPr>
    <a:lvl9pPr marL="2694188" algn="l" defTabSz="673547" rtl="0" eaLnBrk="1" latinLnBrk="0" hangingPunct="1">
      <a:defRPr sz="2700" kern="1200">
        <a:solidFill>
          <a:srgbClr val="000000"/>
        </a:solidFill>
        <a:latin typeface="Helvetica Light" charset="0"/>
        <a:ea typeface="Helvetica Light" charset="0"/>
        <a:cs typeface="Helvetica Light" charset="0"/>
        <a:sym typeface="Helvetica Light" charset="0"/>
      </a:defRPr>
    </a:lvl9pPr>
  </p:defaultTextStyle>
  <p:extLst>
    <p:ext uri="{EFAFB233-063F-42B5-8137-9DF3F51BA10A}">
      <p15:sldGuideLst xmlns:p15="http://schemas.microsoft.com/office/powerpoint/2012/main">
        <p15:guide id="1" orient="horz" pos="3072" userDrawn="1">
          <p15:clr>
            <a:srgbClr val="A4A3A4"/>
          </p15:clr>
        </p15:guide>
        <p15:guide id="2" pos="5041" userDrawn="1">
          <p15:clr>
            <a:srgbClr val="A4A3A4"/>
          </p15:clr>
        </p15:guide>
        <p15:guide id="3" orient="horz" pos="2160" userDrawn="1">
          <p15:clr>
            <a:srgbClr val="A4A3A4"/>
          </p15:clr>
        </p15:guide>
        <p15:guide id="4"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ri Darcy" initials="CD" lastIdx="1" clrIdx="0">
    <p:extLst>
      <p:ext uri="{19B8F6BF-5375-455C-9EA6-DF929625EA0E}">
        <p15:presenceInfo xmlns:p15="http://schemas.microsoft.com/office/powerpoint/2012/main" userId="S::CDarcy@carmarthenshire.gov.uk::ecf46bb9-9e77-4382-9e3d-034e6aba4d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1408B"/>
    <a:srgbClr val="FF9966"/>
    <a:srgbClr val="FFCC99"/>
    <a:srgbClr val="FF9933"/>
    <a:srgbClr val="FF99FF"/>
    <a:srgbClr val="FFCCFF"/>
    <a:srgbClr val="CCCCFF"/>
    <a:srgbClr val="CC99FF"/>
    <a:srgbClr val="20A5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5972B7-9F4A-406D-B015-0588B314328A}" v="311" dt="2022-11-14T10:44:29.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340" autoAdjust="0"/>
    <p:restoredTop sz="79777" autoAdjust="0"/>
  </p:normalViewPr>
  <p:slideViewPr>
    <p:cSldViewPr>
      <p:cViewPr varScale="1">
        <p:scale>
          <a:sx n="66" d="100"/>
          <a:sy n="66" d="100"/>
        </p:scale>
        <p:origin x="715" y="43"/>
      </p:cViewPr>
      <p:guideLst>
        <p:guide orient="horz" pos="3072"/>
        <p:guide pos="5041"/>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B4ABB9-9D84-4718-9130-ACE48F99D29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7B2A22D-51E2-4BDA-A5A8-4B1AA31E5B20}">
      <dgm:prSet/>
      <dgm:spPr/>
      <dgm:t>
        <a:bodyPr/>
        <a:lstStyle/>
        <a:p>
          <a:r>
            <a:rPr lang="en-GB" b="0" i="0" baseline="0" dirty="0"/>
            <a:t>• </a:t>
          </a:r>
          <a:r>
            <a:rPr lang="cy-GB" b="0" i="0" baseline="0" noProof="0" dirty="0"/>
            <a:t>Hawl i Lesiant   </a:t>
          </a:r>
          <a:endParaRPr lang="cy-GB" noProof="0" dirty="0"/>
        </a:p>
      </dgm:t>
    </dgm:pt>
    <dgm:pt modelId="{BF1687A5-F793-4412-99BA-2AEADC2A1924}" type="parTrans" cxnId="{7053C845-64B2-4589-BD35-361D90E02274}">
      <dgm:prSet/>
      <dgm:spPr/>
      <dgm:t>
        <a:bodyPr/>
        <a:lstStyle/>
        <a:p>
          <a:endParaRPr lang="en-US"/>
        </a:p>
      </dgm:t>
    </dgm:pt>
    <dgm:pt modelId="{CE080602-B7DE-4C05-B64C-EBD33D5C1950}" type="sibTrans" cxnId="{7053C845-64B2-4589-BD35-361D90E02274}">
      <dgm:prSet/>
      <dgm:spPr/>
      <dgm:t>
        <a:bodyPr/>
        <a:lstStyle/>
        <a:p>
          <a:endParaRPr lang="en-US"/>
        </a:p>
      </dgm:t>
    </dgm:pt>
    <dgm:pt modelId="{0678AD1C-1A4B-4B99-8FDA-E44C274DC9CB}">
      <dgm:prSet/>
      <dgm:spPr/>
      <dgm:t>
        <a:bodyPr/>
        <a:lstStyle/>
        <a:p>
          <a:r>
            <a:rPr lang="en-GB" b="0" i="0" baseline="0" dirty="0"/>
            <a:t>• </a:t>
          </a:r>
          <a:r>
            <a:rPr lang="cy-GB" b="0" i="0" baseline="0" noProof="0" dirty="0"/>
            <a:t>Hawl i wybodaeth, cyngor a chefnogaeth </a:t>
          </a:r>
          <a:r>
            <a:rPr lang="en-GB" b="0" i="0" baseline="0" dirty="0"/>
            <a:t> </a:t>
          </a:r>
          <a:endParaRPr lang="en-US" dirty="0"/>
        </a:p>
      </dgm:t>
    </dgm:pt>
    <dgm:pt modelId="{A4F156F0-B94C-40C1-989A-6C3E7A9AB456}" type="parTrans" cxnId="{FA26A0CB-A933-4995-8BEE-97811B510CF0}">
      <dgm:prSet/>
      <dgm:spPr/>
      <dgm:t>
        <a:bodyPr/>
        <a:lstStyle/>
        <a:p>
          <a:endParaRPr lang="en-US"/>
        </a:p>
      </dgm:t>
    </dgm:pt>
    <dgm:pt modelId="{8CB78FDE-8C13-4314-AC83-776015B41136}" type="sibTrans" cxnId="{FA26A0CB-A933-4995-8BEE-97811B510CF0}">
      <dgm:prSet/>
      <dgm:spPr/>
      <dgm:t>
        <a:bodyPr/>
        <a:lstStyle/>
        <a:p>
          <a:endParaRPr lang="en-US"/>
        </a:p>
      </dgm:t>
    </dgm:pt>
    <dgm:pt modelId="{C143ADB5-655F-4735-8736-C278D39F957D}">
      <dgm:prSet/>
      <dgm:spPr/>
      <dgm:t>
        <a:bodyPr/>
        <a:lstStyle/>
        <a:p>
          <a:r>
            <a:rPr lang="en-GB" b="0" i="0" baseline="0" dirty="0"/>
            <a:t>• </a:t>
          </a:r>
          <a:r>
            <a:rPr lang="cy-GB" b="0" i="0" baseline="0" noProof="0" dirty="0"/>
            <a:t>Yr hawl i asesiad </a:t>
          </a:r>
          <a:endParaRPr lang="en-US" dirty="0"/>
        </a:p>
      </dgm:t>
    </dgm:pt>
    <dgm:pt modelId="{2D9B74F7-5E7A-440E-A358-905BE1FB1866}" type="parTrans" cxnId="{30C4D3F2-43FB-4E8C-BB72-33E21F00887C}">
      <dgm:prSet/>
      <dgm:spPr/>
      <dgm:t>
        <a:bodyPr/>
        <a:lstStyle/>
        <a:p>
          <a:endParaRPr lang="en-US"/>
        </a:p>
      </dgm:t>
    </dgm:pt>
    <dgm:pt modelId="{6B4CFA1C-F7F2-4602-8FA0-49B4A9E89FAF}" type="sibTrans" cxnId="{30C4D3F2-43FB-4E8C-BB72-33E21F00887C}">
      <dgm:prSet/>
      <dgm:spPr/>
      <dgm:t>
        <a:bodyPr/>
        <a:lstStyle/>
        <a:p>
          <a:endParaRPr lang="en-US"/>
        </a:p>
      </dgm:t>
    </dgm:pt>
    <dgm:pt modelId="{BEF569C6-AAF8-4294-B09C-4DACD9F1CAD1}">
      <dgm:prSet/>
      <dgm:spPr/>
      <dgm:t>
        <a:bodyPr/>
        <a:lstStyle/>
        <a:p>
          <a:r>
            <a:rPr lang="en-GB" b="0" i="0" baseline="0" dirty="0"/>
            <a:t>• </a:t>
          </a:r>
          <a:r>
            <a:rPr lang="cy-GB" b="0" i="0" baseline="0" noProof="0" dirty="0"/>
            <a:t>Yr hawl i leisio eich barn a rheolaeth dros benderfyniadau am y gefnogaeth </a:t>
          </a:r>
          <a:endParaRPr lang="en-US" dirty="0"/>
        </a:p>
      </dgm:t>
    </dgm:pt>
    <dgm:pt modelId="{B4C69D8A-96C4-457D-A968-18D473A6F9F8}" type="parTrans" cxnId="{844CCEEA-2610-4FA5-B495-D4249348F7F5}">
      <dgm:prSet/>
      <dgm:spPr/>
      <dgm:t>
        <a:bodyPr/>
        <a:lstStyle/>
        <a:p>
          <a:endParaRPr lang="en-US"/>
        </a:p>
      </dgm:t>
    </dgm:pt>
    <dgm:pt modelId="{2929CC9A-4A5D-4509-AECD-C0B71B421DB8}" type="sibTrans" cxnId="{844CCEEA-2610-4FA5-B495-D4249348F7F5}">
      <dgm:prSet/>
      <dgm:spPr/>
      <dgm:t>
        <a:bodyPr/>
        <a:lstStyle/>
        <a:p>
          <a:endParaRPr lang="en-US"/>
        </a:p>
      </dgm:t>
    </dgm:pt>
    <dgm:pt modelId="{EA60DD2E-2A77-4C5D-8774-4E715E2BD796}">
      <dgm:prSet/>
      <dgm:spPr/>
      <dgm:t>
        <a:bodyPr/>
        <a:lstStyle/>
        <a:p>
          <a:r>
            <a:rPr lang="en-GB" b="0" i="0" baseline="0" dirty="0"/>
            <a:t>• </a:t>
          </a:r>
          <a:r>
            <a:rPr lang="cy-GB" b="0" i="0" baseline="0" noProof="0"/>
            <a:t>Yr hawl </a:t>
          </a:r>
          <a:r>
            <a:rPr lang="cy-GB" b="0" i="0" baseline="0" noProof="0" dirty="0"/>
            <a:t>i Eiriolaeth   </a:t>
          </a:r>
          <a:endParaRPr lang="cy-GB" noProof="0" dirty="0"/>
        </a:p>
      </dgm:t>
    </dgm:pt>
    <dgm:pt modelId="{2203C126-EB38-4E9F-B7B1-3E31A54EEB73}" type="parTrans" cxnId="{E96CD034-4234-4669-B080-FE95DB8EAC48}">
      <dgm:prSet/>
      <dgm:spPr/>
      <dgm:t>
        <a:bodyPr/>
        <a:lstStyle/>
        <a:p>
          <a:endParaRPr lang="en-US"/>
        </a:p>
      </dgm:t>
    </dgm:pt>
    <dgm:pt modelId="{10AAAEE6-1645-4593-B184-1D8C2F69F826}" type="sibTrans" cxnId="{E96CD034-4234-4669-B080-FE95DB8EAC48}">
      <dgm:prSet/>
      <dgm:spPr/>
      <dgm:t>
        <a:bodyPr/>
        <a:lstStyle/>
        <a:p>
          <a:endParaRPr lang="en-US"/>
        </a:p>
      </dgm:t>
    </dgm:pt>
    <dgm:pt modelId="{91F9FAC4-5FF1-4C98-B287-56223986A434}" type="pres">
      <dgm:prSet presAssocID="{79B4ABB9-9D84-4718-9130-ACE48F99D29B}" presName="linear" presStyleCnt="0">
        <dgm:presLayoutVars>
          <dgm:animLvl val="lvl"/>
          <dgm:resizeHandles val="exact"/>
        </dgm:presLayoutVars>
      </dgm:prSet>
      <dgm:spPr/>
    </dgm:pt>
    <dgm:pt modelId="{52D0B077-A151-4583-867A-43DE2BF81BD4}" type="pres">
      <dgm:prSet presAssocID="{17B2A22D-51E2-4BDA-A5A8-4B1AA31E5B20}" presName="parentText" presStyleLbl="node1" presStyleIdx="0" presStyleCnt="5" custLinFactNeighborY="-30176">
        <dgm:presLayoutVars>
          <dgm:chMax val="0"/>
          <dgm:bulletEnabled val="1"/>
        </dgm:presLayoutVars>
      </dgm:prSet>
      <dgm:spPr/>
    </dgm:pt>
    <dgm:pt modelId="{108E3269-8D98-4D4D-A55A-4340E132C11A}" type="pres">
      <dgm:prSet presAssocID="{CE080602-B7DE-4C05-B64C-EBD33D5C1950}" presName="spacer" presStyleCnt="0"/>
      <dgm:spPr/>
    </dgm:pt>
    <dgm:pt modelId="{7478E61A-1B81-465E-A66C-DDEFA72C1E03}" type="pres">
      <dgm:prSet presAssocID="{0678AD1C-1A4B-4B99-8FDA-E44C274DC9CB}" presName="parentText" presStyleLbl="node1" presStyleIdx="1" presStyleCnt="5">
        <dgm:presLayoutVars>
          <dgm:chMax val="0"/>
          <dgm:bulletEnabled val="1"/>
        </dgm:presLayoutVars>
      </dgm:prSet>
      <dgm:spPr/>
    </dgm:pt>
    <dgm:pt modelId="{F70EDDBB-D058-4E03-8CBA-FD4C379ED207}" type="pres">
      <dgm:prSet presAssocID="{8CB78FDE-8C13-4314-AC83-776015B41136}" presName="spacer" presStyleCnt="0"/>
      <dgm:spPr/>
    </dgm:pt>
    <dgm:pt modelId="{687579CA-6050-4969-AD8D-A05AC6652BB6}" type="pres">
      <dgm:prSet presAssocID="{C143ADB5-655F-4735-8736-C278D39F957D}" presName="parentText" presStyleLbl="node1" presStyleIdx="2" presStyleCnt="5">
        <dgm:presLayoutVars>
          <dgm:chMax val="0"/>
          <dgm:bulletEnabled val="1"/>
        </dgm:presLayoutVars>
      </dgm:prSet>
      <dgm:spPr/>
    </dgm:pt>
    <dgm:pt modelId="{086EF08E-C7CA-4172-B233-C810EC758A7A}" type="pres">
      <dgm:prSet presAssocID="{6B4CFA1C-F7F2-4602-8FA0-49B4A9E89FAF}" presName="spacer" presStyleCnt="0"/>
      <dgm:spPr/>
    </dgm:pt>
    <dgm:pt modelId="{C56A1B51-E664-4E9E-A916-F66ABFDC449F}" type="pres">
      <dgm:prSet presAssocID="{BEF569C6-AAF8-4294-B09C-4DACD9F1CAD1}" presName="parentText" presStyleLbl="node1" presStyleIdx="3" presStyleCnt="5">
        <dgm:presLayoutVars>
          <dgm:chMax val="0"/>
          <dgm:bulletEnabled val="1"/>
        </dgm:presLayoutVars>
      </dgm:prSet>
      <dgm:spPr/>
    </dgm:pt>
    <dgm:pt modelId="{3CC6BE02-A06B-4A94-8240-3E3A409D8801}" type="pres">
      <dgm:prSet presAssocID="{2929CC9A-4A5D-4509-AECD-C0B71B421DB8}" presName="spacer" presStyleCnt="0"/>
      <dgm:spPr/>
    </dgm:pt>
    <dgm:pt modelId="{C5D1433D-329E-453E-93D2-4D3D3718D254}" type="pres">
      <dgm:prSet presAssocID="{EA60DD2E-2A77-4C5D-8774-4E715E2BD796}" presName="parentText" presStyleLbl="node1" presStyleIdx="4" presStyleCnt="5" custLinFactNeighborX="-838" custLinFactNeighborY="60095">
        <dgm:presLayoutVars>
          <dgm:chMax val="0"/>
          <dgm:bulletEnabled val="1"/>
        </dgm:presLayoutVars>
      </dgm:prSet>
      <dgm:spPr/>
    </dgm:pt>
  </dgm:ptLst>
  <dgm:cxnLst>
    <dgm:cxn modelId="{DD08DC1F-BFC8-4D8E-A35B-6AEBAA95241A}" type="presOf" srcId="{79B4ABB9-9D84-4718-9130-ACE48F99D29B}" destId="{91F9FAC4-5FF1-4C98-B287-56223986A434}" srcOrd="0" destOrd="0" presId="urn:microsoft.com/office/officeart/2005/8/layout/vList2"/>
    <dgm:cxn modelId="{AF46D12B-3451-4C79-BE26-A66345583A2E}" type="presOf" srcId="{0678AD1C-1A4B-4B99-8FDA-E44C274DC9CB}" destId="{7478E61A-1B81-465E-A66C-DDEFA72C1E03}" srcOrd="0" destOrd="0" presId="urn:microsoft.com/office/officeart/2005/8/layout/vList2"/>
    <dgm:cxn modelId="{E96CD034-4234-4669-B080-FE95DB8EAC48}" srcId="{79B4ABB9-9D84-4718-9130-ACE48F99D29B}" destId="{EA60DD2E-2A77-4C5D-8774-4E715E2BD796}" srcOrd="4" destOrd="0" parTransId="{2203C126-EB38-4E9F-B7B1-3E31A54EEB73}" sibTransId="{10AAAEE6-1645-4593-B184-1D8C2F69F826}"/>
    <dgm:cxn modelId="{CF082737-54DF-4A4A-8E7F-EDA98998CC12}" type="presOf" srcId="{C143ADB5-655F-4735-8736-C278D39F957D}" destId="{687579CA-6050-4969-AD8D-A05AC6652BB6}" srcOrd="0" destOrd="0" presId="urn:microsoft.com/office/officeart/2005/8/layout/vList2"/>
    <dgm:cxn modelId="{7053C845-64B2-4589-BD35-361D90E02274}" srcId="{79B4ABB9-9D84-4718-9130-ACE48F99D29B}" destId="{17B2A22D-51E2-4BDA-A5A8-4B1AA31E5B20}" srcOrd="0" destOrd="0" parTransId="{BF1687A5-F793-4412-99BA-2AEADC2A1924}" sibTransId="{CE080602-B7DE-4C05-B64C-EBD33D5C1950}"/>
    <dgm:cxn modelId="{60214578-F8F1-411F-8188-315C8FD65F2F}" type="presOf" srcId="{17B2A22D-51E2-4BDA-A5A8-4B1AA31E5B20}" destId="{52D0B077-A151-4583-867A-43DE2BF81BD4}" srcOrd="0" destOrd="0" presId="urn:microsoft.com/office/officeart/2005/8/layout/vList2"/>
    <dgm:cxn modelId="{1360B4A7-4555-4034-B6A4-110C2B95FCD0}" type="presOf" srcId="{BEF569C6-AAF8-4294-B09C-4DACD9F1CAD1}" destId="{C56A1B51-E664-4E9E-A916-F66ABFDC449F}" srcOrd="0" destOrd="0" presId="urn:microsoft.com/office/officeart/2005/8/layout/vList2"/>
    <dgm:cxn modelId="{FA26A0CB-A933-4995-8BEE-97811B510CF0}" srcId="{79B4ABB9-9D84-4718-9130-ACE48F99D29B}" destId="{0678AD1C-1A4B-4B99-8FDA-E44C274DC9CB}" srcOrd="1" destOrd="0" parTransId="{A4F156F0-B94C-40C1-989A-6C3E7A9AB456}" sibTransId="{8CB78FDE-8C13-4314-AC83-776015B41136}"/>
    <dgm:cxn modelId="{B20105DB-BD0F-42D2-B156-C97582BBB445}" type="presOf" srcId="{EA60DD2E-2A77-4C5D-8774-4E715E2BD796}" destId="{C5D1433D-329E-453E-93D2-4D3D3718D254}" srcOrd="0" destOrd="0" presId="urn:microsoft.com/office/officeart/2005/8/layout/vList2"/>
    <dgm:cxn modelId="{844CCEEA-2610-4FA5-B495-D4249348F7F5}" srcId="{79B4ABB9-9D84-4718-9130-ACE48F99D29B}" destId="{BEF569C6-AAF8-4294-B09C-4DACD9F1CAD1}" srcOrd="3" destOrd="0" parTransId="{B4C69D8A-96C4-457D-A968-18D473A6F9F8}" sibTransId="{2929CC9A-4A5D-4509-AECD-C0B71B421DB8}"/>
    <dgm:cxn modelId="{30C4D3F2-43FB-4E8C-BB72-33E21F00887C}" srcId="{79B4ABB9-9D84-4718-9130-ACE48F99D29B}" destId="{C143ADB5-655F-4735-8736-C278D39F957D}" srcOrd="2" destOrd="0" parTransId="{2D9B74F7-5E7A-440E-A358-905BE1FB1866}" sibTransId="{6B4CFA1C-F7F2-4602-8FA0-49B4A9E89FAF}"/>
    <dgm:cxn modelId="{8B901BF9-35C0-4D51-9662-6E568CB12CE3}" type="presParOf" srcId="{91F9FAC4-5FF1-4C98-B287-56223986A434}" destId="{52D0B077-A151-4583-867A-43DE2BF81BD4}" srcOrd="0" destOrd="0" presId="urn:microsoft.com/office/officeart/2005/8/layout/vList2"/>
    <dgm:cxn modelId="{DC2AF206-6D61-4773-B5F7-CB289BC9F572}" type="presParOf" srcId="{91F9FAC4-5FF1-4C98-B287-56223986A434}" destId="{108E3269-8D98-4D4D-A55A-4340E132C11A}" srcOrd="1" destOrd="0" presId="urn:microsoft.com/office/officeart/2005/8/layout/vList2"/>
    <dgm:cxn modelId="{FA1B8E7C-1D5B-46E2-816B-141C5FF3740B}" type="presParOf" srcId="{91F9FAC4-5FF1-4C98-B287-56223986A434}" destId="{7478E61A-1B81-465E-A66C-DDEFA72C1E03}" srcOrd="2" destOrd="0" presId="urn:microsoft.com/office/officeart/2005/8/layout/vList2"/>
    <dgm:cxn modelId="{E9D20EF8-9FE7-4045-B941-DC2AF5592C05}" type="presParOf" srcId="{91F9FAC4-5FF1-4C98-B287-56223986A434}" destId="{F70EDDBB-D058-4E03-8CBA-FD4C379ED207}" srcOrd="3" destOrd="0" presId="urn:microsoft.com/office/officeart/2005/8/layout/vList2"/>
    <dgm:cxn modelId="{C98B15D9-7220-42C1-9B3A-39D40E13BA99}" type="presParOf" srcId="{91F9FAC4-5FF1-4C98-B287-56223986A434}" destId="{687579CA-6050-4969-AD8D-A05AC6652BB6}" srcOrd="4" destOrd="0" presId="urn:microsoft.com/office/officeart/2005/8/layout/vList2"/>
    <dgm:cxn modelId="{D456B4B6-3C56-4FF4-B9B9-EE69F72C9E77}" type="presParOf" srcId="{91F9FAC4-5FF1-4C98-B287-56223986A434}" destId="{086EF08E-C7CA-4172-B233-C810EC758A7A}" srcOrd="5" destOrd="0" presId="urn:microsoft.com/office/officeart/2005/8/layout/vList2"/>
    <dgm:cxn modelId="{F843BBE8-31F3-4928-A22F-53B692F6BA35}" type="presParOf" srcId="{91F9FAC4-5FF1-4C98-B287-56223986A434}" destId="{C56A1B51-E664-4E9E-A916-F66ABFDC449F}" srcOrd="6" destOrd="0" presId="urn:microsoft.com/office/officeart/2005/8/layout/vList2"/>
    <dgm:cxn modelId="{AAD783E3-0090-480C-830D-74764BBCB06D}" type="presParOf" srcId="{91F9FAC4-5FF1-4C98-B287-56223986A434}" destId="{3CC6BE02-A06B-4A94-8240-3E3A409D8801}" srcOrd="7" destOrd="0" presId="urn:microsoft.com/office/officeart/2005/8/layout/vList2"/>
    <dgm:cxn modelId="{A64CAF0B-8B99-4748-81A8-29E51E6FBC5F}" type="presParOf" srcId="{91F9FAC4-5FF1-4C98-B287-56223986A434}" destId="{C5D1433D-329E-453E-93D2-4D3D3718D25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B4ABB9-9D84-4718-9130-ACE48F99D29B}"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7B2A22D-51E2-4BDA-A5A8-4B1AA31E5B20}">
      <dgm:prSet/>
      <dgm:spPr/>
      <dgm:t>
        <a:bodyPr/>
        <a:lstStyle/>
        <a:p>
          <a:r>
            <a:rPr lang="en-GB" b="0" i="0" baseline="0" dirty="0"/>
            <a:t>• Right to well-being </a:t>
          </a:r>
          <a:endParaRPr lang="en-US" dirty="0"/>
        </a:p>
      </dgm:t>
    </dgm:pt>
    <dgm:pt modelId="{BF1687A5-F793-4412-99BA-2AEADC2A1924}" type="parTrans" cxnId="{7053C845-64B2-4589-BD35-361D90E02274}">
      <dgm:prSet/>
      <dgm:spPr/>
      <dgm:t>
        <a:bodyPr/>
        <a:lstStyle/>
        <a:p>
          <a:endParaRPr lang="en-US"/>
        </a:p>
      </dgm:t>
    </dgm:pt>
    <dgm:pt modelId="{CE080602-B7DE-4C05-B64C-EBD33D5C1950}" type="sibTrans" cxnId="{7053C845-64B2-4589-BD35-361D90E02274}">
      <dgm:prSet/>
      <dgm:spPr/>
      <dgm:t>
        <a:bodyPr/>
        <a:lstStyle/>
        <a:p>
          <a:endParaRPr lang="en-US"/>
        </a:p>
      </dgm:t>
    </dgm:pt>
    <dgm:pt modelId="{0678AD1C-1A4B-4B99-8FDA-E44C274DC9CB}">
      <dgm:prSet/>
      <dgm:spPr/>
      <dgm:t>
        <a:bodyPr/>
        <a:lstStyle/>
        <a:p>
          <a:r>
            <a:rPr lang="en-GB" b="0" i="0" baseline="0"/>
            <a:t>• Right to information, advice and assistance </a:t>
          </a:r>
          <a:endParaRPr lang="en-US" dirty="0"/>
        </a:p>
      </dgm:t>
    </dgm:pt>
    <dgm:pt modelId="{A4F156F0-B94C-40C1-989A-6C3E7A9AB456}" type="parTrans" cxnId="{FA26A0CB-A933-4995-8BEE-97811B510CF0}">
      <dgm:prSet/>
      <dgm:spPr/>
      <dgm:t>
        <a:bodyPr/>
        <a:lstStyle/>
        <a:p>
          <a:endParaRPr lang="en-US"/>
        </a:p>
      </dgm:t>
    </dgm:pt>
    <dgm:pt modelId="{8CB78FDE-8C13-4314-AC83-776015B41136}" type="sibTrans" cxnId="{FA26A0CB-A933-4995-8BEE-97811B510CF0}">
      <dgm:prSet/>
      <dgm:spPr/>
      <dgm:t>
        <a:bodyPr/>
        <a:lstStyle/>
        <a:p>
          <a:endParaRPr lang="en-US"/>
        </a:p>
      </dgm:t>
    </dgm:pt>
    <dgm:pt modelId="{C143ADB5-655F-4735-8736-C278D39F957D}">
      <dgm:prSet/>
      <dgm:spPr/>
      <dgm:t>
        <a:bodyPr/>
        <a:lstStyle/>
        <a:p>
          <a:r>
            <a:rPr lang="en-GB" b="0" i="0" baseline="0" dirty="0"/>
            <a:t>• Right to assessment </a:t>
          </a:r>
          <a:endParaRPr lang="en-US" dirty="0"/>
        </a:p>
      </dgm:t>
    </dgm:pt>
    <dgm:pt modelId="{2D9B74F7-5E7A-440E-A358-905BE1FB1866}" type="parTrans" cxnId="{30C4D3F2-43FB-4E8C-BB72-33E21F00887C}">
      <dgm:prSet/>
      <dgm:spPr/>
      <dgm:t>
        <a:bodyPr/>
        <a:lstStyle/>
        <a:p>
          <a:endParaRPr lang="en-US"/>
        </a:p>
      </dgm:t>
    </dgm:pt>
    <dgm:pt modelId="{6B4CFA1C-F7F2-4602-8FA0-49B4A9E89FAF}" type="sibTrans" cxnId="{30C4D3F2-43FB-4E8C-BB72-33E21F00887C}">
      <dgm:prSet/>
      <dgm:spPr/>
      <dgm:t>
        <a:bodyPr/>
        <a:lstStyle/>
        <a:p>
          <a:endParaRPr lang="en-US"/>
        </a:p>
      </dgm:t>
    </dgm:pt>
    <dgm:pt modelId="{BEF569C6-AAF8-4294-B09C-4DACD9F1CAD1}">
      <dgm:prSet/>
      <dgm:spPr/>
      <dgm:t>
        <a:bodyPr/>
        <a:lstStyle/>
        <a:p>
          <a:r>
            <a:rPr lang="en-GB" b="0" i="0" baseline="0"/>
            <a:t>• Right to have your voice heard and control over decisions about your support </a:t>
          </a:r>
          <a:endParaRPr lang="en-US"/>
        </a:p>
      </dgm:t>
    </dgm:pt>
    <dgm:pt modelId="{B4C69D8A-96C4-457D-A968-18D473A6F9F8}" type="parTrans" cxnId="{844CCEEA-2610-4FA5-B495-D4249348F7F5}">
      <dgm:prSet/>
      <dgm:spPr/>
      <dgm:t>
        <a:bodyPr/>
        <a:lstStyle/>
        <a:p>
          <a:endParaRPr lang="en-US"/>
        </a:p>
      </dgm:t>
    </dgm:pt>
    <dgm:pt modelId="{2929CC9A-4A5D-4509-AECD-C0B71B421DB8}" type="sibTrans" cxnId="{844CCEEA-2610-4FA5-B495-D4249348F7F5}">
      <dgm:prSet/>
      <dgm:spPr/>
      <dgm:t>
        <a:bodyPr/>
        <a:lstStyle/>
        <a:p>
          <a:endParaRPr lang="en-US"/>
        </a:p>
      </dgm:t>
    </dgm:pt>
    <dgm:pt modelId="{EA60DD2E-2A77-4C5D-8774-4E715E2BD796}">
      <dgm:prSet/>
      <dgm:spPr/>
      <dgm:t>
        <a:bodyPr/>
        <a:lstStyle/>
        <a:p>
          <a:r>
            <a:rPr lang="en-GB" b="0" i="0" baseline="0"/>
            <a:t>Right to advocacy </a:t>
          </a:r>
          <a:endParaRPr lang="en-US"/>
        </a:p>
      </dgm:t>
    </dgm:pt>
    <dgm:pt modelId="{2203C126-EB38-4E9F-B7B1-3E31A54EEB73}" type="parTrans" cxnId="{E96CD034-4234-4669-B080-FE95DB8EAC48}">
      <dgm:prSet/>
      <dgm:spPr/>
      <dgm:t>
        <a:bodyPr/>
        <a:lstStyle/>
        <a:p>
          <a:endParaRPr lang="en-US"/>
        </a:p>
      </dgm:t>
    </dgm:pt>
    <dgm:pt modelId="{10AAAEE6-1645-4593-B184-1D8C2F69F826}" type="sibTrans" cxnId="{E96CD034-4234-4669-B080-FE95DB8EAC48}">
      <dgm:prSet/>
      <dgm:spPr/>
      <dgm:t>
        <a:bodyPr/>
        <a:lstStyle/>
        <a:p>
          <a:endParaRPr lang="en-US"/>
        </a:p>
      </dgm:t>
    </dgm:pt>
    <dgm:pt modelId="{91F9FAC4-5FF1-4C98-B287-56223986A434}" type="pres">
      <dgm:prSet presAssocID="{79B4ABB9-9D84-4718-9130-ACE48F99D29B}" presName="linear" presStyleCnt="0">
        <dgm:presLayoutVars>
          <dgm:animLvl val="lvl"/>
          <dgm:resizeHandles val="exact"/>
        </dgm:presLayoutVars>
      </dgm:prSet>
      <dgm:spPr/>
    </dgm:pt>
    <dgm:pt modelId="{52D0B077-A151-4583-867A-43DE2BF81BD4}" type="pres">
      <dgm:prSet presAssocID="{17B2A22D-51E2-4BDA-A5A8-4B1AA31E5B20}" presName="parentText" presStyleLbl="node1" presStyleIdx="0" presStyleCnt="5" custLinFactNeighborY="-30176">
        <dgm:presLayoutVars>
          <dgm:chMax val="0"/>
          <dgm:bulletEnabled val="1"/>
        </dgm:presLayoutVars>
      </dgm:prSet>
      <dgm:spPr/>
    </dgm:pt>
    <dgm:pt modelId="{108E3269-8D98-4D4D-A55A-4340E132C11A}" type="pres">
      <dgm:prSet presAssocID="{CE080602-B7DE-4C05-B64C-EBD33D5C1950}" presName="spacer" presStyleCnt="0"/>
      <dgm:spPr/>
    </dgm:pt>
    <dgm:pt modelId="{7478E61A-1B81-465E-A66C-DDEFA72C1E03}" type="pres">
      <dgm:prSet presAssocID="{0678AD1C-1A4B-4B99-8FDA-E44C274DC9CB}" presName="parentText" presStyleLbl="node1" presStyleIdx="1" presStyleCnt="5">
        <dgm:presLayoutVars>
          <dgm:chMax val="0"/>
          <dgm:bulletEnabled val="1"/>
        </dgm:presLayoutVars>
      </dgm:prSet>
      <dgm:spPr/>
    </dgm:pt>
    <dgm:pt modelId="{F70EDDBB-D058-4E03-8CBA-FD4C379ED207}" type="pres">
      <dgm:prSet presAssocID="{8CB78FDE-8C13-4314-AC83-776015B41136}" presName="spacer" presStyleCnt="0"/>
      <dgm:spPr/>
    </dgm:pt>
    <dgm:pt modelId="{687579CA-6050-4969-AD8D-A05AC6652BB6}" type="pres">
      <dgm:prSet presAssocID="{C143ADB5-655F-4735-8736-C278D39F957D}" presName="parentText" presStyleLbl="node1" presStyleIdx="2" presStyleCnt="5">
        <dgm:presLayoutVars>
          <dgm:chMax val="0"/>
          <dgm:bulletEnabled val="1"/>
        </dgm:presLayoutVars>
      </dgm:prSet>
      <dgm:spPr/>
    </dgm:pt>
    <dgm:pt modelId="{086EF08E-C7CA-4172-B233-C810EC758A7A}" type="pres">
      <dgm:prSet presAssocID="{6B4CFA1C-F7F2-4602-8FA0-49B4A9E89FAF}" presName="spacer" presStyleCnt="0"/>
      <dgm:spPr/>
    </dgm:pt>
    <dgm:pt modelId="{C56A1B51-E664-4E9E-A916-F66ABFDC449F}" type="pres">
      <dgm:prSet presAssocID="{BEF569C6-AAF8-4294-B09C-4DACD9F1CAD1}" presName="parentText" presStyleLbl="node1" presStyleIdx="3" presStyleCnt="5">
        <dgm:presLayoutVars>
          <dgm:chMax val="0"/>
          <dgm:bulletEnabled val="1"/>
        </dgm:presLayoutVars>
      </dgm:prSet>
      <dgm:spPr/>
    </dgm:pt>
    <dgm:pt modelId="{3CC6BE02-A06B-4A94-8240-3E3A409D8801}" type="pres">
      <dgm:prSet presAssocID="{2929CC9A-4A5D-4509-AECD-C0B71B421DB8}" presName="spacer" presStyleCnt="0"/>
      <dgm:spPr/>
    </dgm:pt>
    <dgm:pt modelId="{C5D1433D-329E-453E-93D2-4D3D3718D254}" type="pres">
      <dgm:prSet presAssocID="{EA60DD2E-2A77-4C5D-8774-4E715E2BD796}" presName="parentText" presStyleLbl="node1" presStyleIdx="4" presStyleCnt="5">
        <dgm:presLayoutVars>
          <dgm:chMax val="0"/>
          <dgm:bulletEnabled val="1"/>
        </dgm:presLayoutVars>
      </dgm:prSet>
      <dgm:spPr/>
    </dgm:pt>
  </dgm:ptLst>
  <dgm:cxnLst>
    <dgm:cxn modelId="{DD08DC1F-BFC8-4D8E-A35B-6AEBAA95241A}" type="presOf" srcId="{79B4ABB9-9D84-4718-9130-ACE48F99D29B}" destId="{91F9FAC4-5FF1-4C98-B287-56223986A434}" srcOrd="0" destOrd="0" presId="urn:microsoft.com/office/officeart/2005/8/layout/vList2"/>
    <dgm:cxn modelId="{AF46D12B-3451-4C79-BE26-A66345583A2E}" type="presOf" srcId="{0678AD1C-1A4B-4B99-8FDA-E44C274DC9CB}" destId="{7478E61A-1B81-465E-A66C-DDEFA72C1E03}" srcOrd="0" destOrd="0" presId="urn:microsoft.com/office/officeart/2005/8/layout/vList2"/>
    <dgm:cxn modelId="{E96CD034-4234-4669-B080-FE95DB8EAC48}" srcId="{79B4ABB9-9D84-4718-9130-ACE48F99D29B}" destId="{EA60DD2E-2A77-4C5D-8774-4E715E2BD796}" srcOrd="4" destOrd="0" parTransId="{2203C126-EB38-4E9F-B7B1-3E31A54EEB73}" sibTransId="{10AAAEE6-1645-4593-B184-1D8C2F69F826}"/>
    <dgm:cxn modelId="{CF082737-54DF-4A4A-8E7F-EDA98998CC12}" type="presOf" srcId="{C143ADB5-655F-4735-8736-C278D39F957D}" destId="{687579CA-6050-4969-AD8D-A05AC6652BB6}" srcOrd="0" destOrd="0" presId="urn:microsoft.com/office/officeart/2005/8/layout/vList2"/>
    <dgm:cxn modelId="{7053C845-64B2-4589-BD35-361D90E02274}" srcId="{79B4ABB9-9D84-4718-9130-ACE48F99D29B}" destId="{17B2A22D-51E2-4BDA-A5A8-4B1AA31E5B20}" srcOrd="0" destOrd="0" parTransId="{BF1687A5-F793-4412-99BA-2AEADC2A1924}" sibTransId="{CE080602-B7DE-4C05-B64C-EBD33D5C1950}"/>
    <dgm:cxn modelId="{60214578-F8F1-411F-8188-315C8FD65F2F}" type="presOf" srcId="{17B2A22D-51E2-4BDA-A5A8-4B1AA31E5B20}" destId="{52D0B077-A151-4583-867A-43DE2BF81BD4}" srcOrd="0" destOrd="0" presId="urn:microsoft.com/office/officeart/2005/8/layout/vList2"/>
    <dgm:cxn modelId="{1360B4A7-4555-4034-B6A4-110C2B95FCD0}" type="presOf" srcId="{BEF569C6-AAF8-4294-B09C-4DACD9F1CAD1}" destId="{C56A1B51-E664-4E9E-A916-F66ABFDC449F}" srcOrd="0" destOrd="0" presId="urn:microsoft.com/office/officeart/2005/8/layout/vList2"/>
    <dgm:cxn modelId="{FA26A0CB-A933-4995-8BEE-97811B510CF0}" srcId="{79B4ABB9-9D84-4718-9130-ACE48F99D29B}" destId="{0678AD1C-1A4B-4B99-8FDA-E44C274DC9CB}" srcOrd="1" destOrd="0" parTransId="{A4F156F0-B94C-40C1-989A-6C3E7A9AB456}" sibTransId="{8CB78FDE-8C13-4314-AC83-776015B41136}"/>
    <dgm:cxn modelId="{B20105DB-BD0F-42D2-B156-C97582BBB445}" type="presOf" srcId="{EA60DD2E-2A77-4C5D-8774-4E715E2BD796}" destId="{C5D1433D-329E-453E-93D2-4D3D3718D254}" srcOrd="0" destOrd="0" presId="urn:microsoft.com/office/officeart/2005/8/layout/vList2"/>
    <dgm:cxn modelId="{844CCEEA-2610-4FA5-B495-D4249348F7F5}" srcId="{79B4ABB9-9D84-4718-9130-ACE48F99D29B}" destId="{BEF569C6-AAF8-4294-B09C-4DACD9F1CAD1}" srcOrd="3" destOrd="0" parTransId="{B4C69D8A-96C4-457D-A968-18D473A6F9F8}" sibTransId="{2929CC9A-4A5D-4509-AECD-C0B71B421DB8}"/>
    <dgm:cxn modelId="{30C4D3F2-43FB-4E8C-BB72-33E21F00887C}" srcId="{79B4ABB9-9D84-4718-9130-ACE48F99D29B}" destId="{C143ADB5-655F-4735-8736-C278D39F957D}" srcOrd="2" destOrd="0" parTransId="{2D9B74F7-5E7A-440E-A358-905BE1FB1866}" sibTransId="{6B4CFA1C-F7F2-4602-8FA0-49B4A9E89FAF}"/>
    <dgm:cxn modelId="{8B901BF9-35C0-4D51-9662-6E568CB12CE3}" type="presParOf" srcId="{91F9FAC4-5FF1-4C98-B287-56223986A434}" destId="{52D0B077-A151-4583-867A-43DE2BF81BD4}" srcOrd="0" destOrd="0" presId="urn:microsoft.com/office/officeart/2005/8/layout/vList2"/>
    <dgm:cxn modelId="{DC2AF206-6D61-4773-B5F7-CB289BC9F572}" type="presParOf" srcId="{91F9FAC4-5FF1-4C98-B287-56223986A434}" destId="{108E3269-8D98-4D4D-A55A-4340E132C11A}" srcOrd="1" destOrd="0" presId="urn:microsoft.com/office/officeart/2005/8/layout/vList2"/>
    <dgm:cxn modelId="{FA1B8E7C-1D5B-46E2-816B-141C5FF3740B}" type="presParOf" srcId="{91F9FAC4-5FF1-4C98-B287-56223986A434}" destId="{7478E61A-1B81-465E-A66C-DDEFA72C1E03}" srcOrd="2" destOrd="0" presId="urn:microsoft.com/office/officeart/2005/8/layout/vList2"/>
    <dgm:cxn modelId="{E9D20EF8-9FE7-4045-B941-DC2AF5592C05}" type="presParOf" srcId="{91F9FAC4-5FF1-4C98-B287-56223986A434}" destId="{F70EDDBB-D058-4E03-8CBA-FD4C379ED207}" srcOrd="3" destOrd="0" presId="urn:microsoft.com/office/officeart/2005/8/layout/vList2"/>
    <dgm:cxn modelId="{C98B15D9-7220-42C1-9B3A-39D40E13BA99}" type="presParOf" srcId="{91F9FAC4-5FF1-4C98-B287-56223986A434}" destId="{687579CA-6050-4969-AD8D-A05AC6652BB6}" srcOrd="4" destOrd="0" presId="urn:microsoft.com/office/officeart/2005/8/layout/vList2"/>
    <dgm:cxn modelId="{D456B4B6-3C56-4FF4-B9B9-EE69F72C9E77}" type="presParOf" srcId="{91F9FAC4-5FF1-4C98-B287-56223986A434}" destId="{086EF08E-C7CA-4172-B233-C810EC758A7A}" srcOrd="5" destOrd="0" presId="urn:microsoft.com/office/officeart/2005/8/layout/vList2"/>
    <dgm:cxn modelId="{F843BBE8-31F3-4928-A22F-53B692F6BA35}" type="presParOf" srcId="{91F9FAC4-5FF1-4C98-B287-56223986A434}" destId="{C56A1B51-E664-4E9E-A916-F66ABFDC449F}" srcOrd="6" destOrd="0" presId="urn:microsoft.com/office/officeart/2005/8/layout/vList2"/>
    <dgm:cxn modelId="{AAD783E3-0090-480C-830D-74764BBCB06D}" type="presParOf" srcId="{91F9FAC4-5FF1-4C98-B287-56223986A434}" destId="{3CC6BE02-A06B-4A94-8240-3E3A409D8801}" srcOrd="7" destOrd="0" presId="urn:microsoft.com/office/officeart/2005/8/layout/vList2"/>
    <dgm:cxn modelId="{A64CAF0B-8B99-4748-81A8-29E51E6FBC5F}" type="presParOf" srcId="{91F9FAC4-5FF1-4C98-B287-56223986A434}" destId="{C5D1433D-329E-453E-93D2-4D3D3718D25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0B077-A151-4583-867A-43DE2BF81BD4}">
      <dsp:nvSpPr>
        <dsp:cNvPr id="0" name=""/>
        <dsp:cNvSpPr/>
      </dsp:nvSpPr>
      <dsp:spPr>
        <a:xfrm>
          <a:off x="0" y="0"/>
          <a:ext cx="6263640" cy="8739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dirty="0"/>
            <a:t>• </a:t>
          </a:r>
          <a:r>
            <a:rPr lang="cy-GB" sz="2200" b="0" i="0" kern="1200" baseline="0" noProof="0" dirty="0"/>
            <a:t>Hawl i Lesiant   </a:t>
          </a:r>
          <a:endParaRPr lang="cy-GB" sz="2200" kern="1200" noProof="0" dirty="0"/>
        </a:p>
      </dsp:txBody>
      <dsp:txXfrm>
        <a:off x="42663" y="42663"/>
        <a:ext cx="6178314" cy="788627"/>
      </dsp:txXfrm>
    </dsp:sp>
    <dsp:sp modelId="{7478E61A-1B81-465E-A66C-DDEFA72C1E03}">
      <dsp:nvSpPr>
        <dsp:cNvPr id="0" name=""/>
        <dsp:cNvSpPr/>
      </dsp:nvSpPr>
      <dsp:spPr>
        <a:xfrm>
          <a:off x="0" y="949843"/>
          <a:ext cx="6263640" cy="873953"/>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dirty="0"/>
            <a:t>• </a:t>
          </a:r>
          <a:r>
            <a:rPr lang="cy-GB" sz="2200" b="0" i="0" kern="1200" baseline="0" noProof="0" dirty="0"/>
            <a:t>Hawl i wybodaeth, cyngor a chefnogaeth </a:t>
          </a:r>
          <a:r>
            <a:rPr lang="en-GB" sz="2200" b="0" i="0" kern="1200" baseline="0" dirty="0"/>
            <a:t> </a:t>
          </a:r>
          <a:endParaRPr lang="en-US" sz="2200" kern="1200" dirty="0"/>
        </a:p>
      </dsp:txBody>
      <dsp:txXfrm>
        <a:off x="42663" y="992506"/>
        <a:ext cx="6178314" cy="788627"/>
      </dsp:txXfrm>
    </dsp:sp>
    <dsp:sp modelId="{687579CA-6050-4969-AD8D-A05AC6652BB6}">
      <dsp:nvSpPr>
        <dsp:cNvPr id="0" name=""/>
        <dsp:cNvSpPr/>
      </dsp:nvSpPr>
      <dsp:spPr>
        <a:xfrm>
          <a:off x="0" y="1887157"/>
          <a:ext cx="6263640" cy="87395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dirty="0"/>
            <a:t>• </a:t>
          </a:r>
          <a:r>
            <a:rPr lang="cy-GB" sz="2200" b="0" i="0" kern="1200" baseline="0" noProof="0" dirty="0"/>
            <a:t>Yr hawl i asesiad </a:t>
          </a:r>
          <a:endParaRPr lang="en-US" sz="2200" kern="1200" dirty="0"/>
        </a:p>
      </dsp:txBody>
      <dsp:txXfrm>
        <a:off x="42663" y="1929820"/>
        <a:ext cx="6178314" cy="788627"/>
      </dsp:txXfrm>
    </dsp:sp>
    <dsp:sp modelId="{C56A1B51-E664-4E9E-A916-F66ABFDC449F}">
      <dsp:nvSpPr>
        <dsp:cNvPr id="0" name=""/>
        <dsp:cNvSpPr/>
      </dsp:nvSpPr>
      <dsp:spPr>
        <a:xfrm>
          <a:off x="0" y="2824470"/>
          <a:ext cx="6263640" cy="873953"/>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dirty="0"/>
            <a:t>• </a:t>
          </a:r>
          <a:r>
            <a:rPr lang="cy-GB" sz="2200" b="0" i="0" kern="1200" baseline="0" noProof="0" dirty="0"/>
            <a:t>Yr hawl i leisio eich barn a rheolaeth dros benderfyniadau am y gefnogaeth </a:t>
          </a:r>
          <a:endParaRPr lang="en-US" sz="2200" kern="1200" dirty="0"/>
        </a:p>
      </dsp:txBody>
      <dsp:txXfrm>
        <a:off x="42663" y="2867133"/>
        <a:ext cx="6178314" cy="788627"/>
      </dsp:txXfrm>
    </dsp:sp>
    <dsp:sp modelId="{C5D1433D-329E-453E-93D2-4D3D3718D254}">
      <dsp:nvSpPr>
        <dsp:cNvPr id="0" name=""/>
        <dsp:cNvSpPr/>
      </dsp:nvSpPr>
      <dsp:spPr>
        <a:xfrm>
          <a:off x="0" y="3774314"/>
          <a:ext cx="6263640" cy="8739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dirty="0"/>
            <a:t>• </a:t>
          </a:r>
          <a:r>
            <a:rPr lang="cy-GB" sz="2200" b="0" i="0" kern="1200" baseline="0" noProof="0"/>
            <a:t>Yr hawl </a:t>
          </a:r>
          <a:r>
            <a:rPr lang="cy-GB" sz="2200" b="0" i="0" kern="1200" baseline="0" noProof="0" dirty="0"/>
            <a:t>i Eiriolaeth   </a:t>
          </a:r>
          <a:endParaRPr lang="cy-GB" sz="2200" kern="1200" noProof="0" dirty="0"/>
        </a:p>
      </dsp:txBody>
      <dsp:txXfrm>
        <a:off x="42663" y="3816977"/>
        <a:ext cx="6178314" cy="788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0B077-A151-4583-867A-43DE2BF81BD4}">
      <dsp:nvSpPr>
        <dsp:cNvPr id="0" name=""/>
        <dsp:cNvSpPr/>
      </dsp:nvSpPr>
      <dsp:spPr>
        <a:xfrm>
          <a:off x="0" y="0"/>
          <a:ext cx="6263640" cy="873953"/>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dirty="0"/>
            <a:t>• Right to well-being </a:t>
          </a:r>
          <a:endParaRPr lang="en-US" sz="2200" kern="1200" dirty="0"/>
        </a:p>
      </dsp:txBody>
      <dsp:txXfrm>
        <a:off x="42663" y="42663"/>
        <a:ext cx="6178314" cy="788627"/>
      </dsp:txXfrm>
    </dsp:sp>
    <dsp:sp modelId="{7478E61A-1B81-465E-A66C-DDEFA72C1E03}">
      <dsp:nvSpPr>
        <dsp:cNvPr id="0" name=""/>
        <dsp:cNvSpPr/>
      </dsp:nvSpPr>
      <dsp:spPr>
        <a:xfrm>
          <a:off x="0" y="949843"/>
          <a:ext cx="6263640" cy="873953"/>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a:t>• Right to information, advice and assistance </a:t>
          </a:r>
          <a:endParaRPr lang="en-US" sz="2200" kern="1200" dirty="0"/>
        </a:p>
      </dsp:txBody>
      <dsp:txXfrm>
        <a:off x="42663" y="992506"/>
        <a:ext cx="6178314" cy="788627"/>
      </dsp:txXfrm>
    </dsp:sp>
    <dsp:sp modelId="{687579CA-6050-4969-AD8D-A05AC6652BB6}">
      <dsp:nvSpPr>
        <dsp:cNvPr id="0" name=""/>
        <dsp:cNvSpPr/>
      </dsp:nvSpPr>
      <dsp:spPr>
        <a:xfrm>
          <a:off x="0" y="1887157"/>
          <a:ext cx="6263640" cy="873953"/>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dirty="0"/>
            <a:t>• Right to assessment </a:t>
          </a:r>
          <a:endParaRPr lang="en-US" sz="2200" kern="1200" dirty="0"/>
        </a:p>
      </dsp:txBody>
      <dsp:txXfrm>
        <a:off x="42663" y="1929820"/>
        <a:ext cx="6178314" cy="788627"/>
      </dsp:txXfrm>
    </dsp:sp>
    <dsp:sp modelId="{C56A1B51-E664-4E9E-A916-F66ABFDC449F}">
      <dsp:nvSpPr>
        <dsp:cNvPr id="0" name=""/>
        <dsp:cNvSpPr/>
      </dsp:nvSpPr>
      <dsp:spPr>
        <a:xfrm>
          <a:off x="0" y="2824470"/>
          <a:ext cx="6263640" cy="873953"/>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a:t>• Right to have your voice heard and control over decisions about your support </a:t>
          </a:r>
          <a:endParaRPr lang="en-US" sz="2200" kern="1200"/>
        </a:p>
      </dsp:txBody>
      <dsp:txXfrm>
        <a:off x="42663" y="2867133"/>
        <a:ext cx="6178314" cy="788627"/>
      </dsp:txXfrm>
    </dsp:sp>
    <dsp:sp modelId="{C5D1433D-329E-453E-93D2-4D3D3718D254}">
      <dsp:nvSpPr>
        <dsp:cNvPr id="0" name=""/>
        <dsp:cNvSpPr/>
      </dsp:nvSpPr>
      <dsp:spPr>
        <a:xfrm>
          <a:off x="0" y="3761784"/>
          <a:ext cx="6263640" cy="873953"/>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a:t>Right to advocacy </a:t>
          </a:r>
          <a:endParaRPr lang="en-US" sz="2200" kern="1200"/>
        </a:p>
      </dsp:txBody>
      <dsp:txXfrm>
        <a:off x="42663" y="3804447"/>
        <a:ext cx="6178314" cy="7886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3495" cy="502676"/>
          </a:xfrm>
          <a:prstGeom prst="rect">
            <a:avLst/>
          </a:prstGeom>
        </p:spPr>
        <p:txBody>
          <a:bodyPr vert="horz" lIns="92418" tIns="46209" rIns="92418" bIns="46209" rtlCol="0"/>
          <a:lstStyle>
            <a:lvl1pPr algn="l">
              <a:defRPr sz="1200"/>
            </a:lvl1pPr>
          </a:lstStyle>
          <a:p>
            <a:endParaRPr lang="en-GB"/>
          </a:p>
        </p:txBody>
      </p:sp>
      <p:sp>
        <p:nvSpPr>
          <p:cNvPr id="3" name="Date Placeholder 2"/>
          <p:cNvSpPr>
            <a:spLocks noGrp="1"/>
          </p:cNvSpPr>
          <p:nvPr>
            <p:ph type="dt" sz="quarter" idx="1"/>
          </p:nvPr>
        </p:nvSpPr>
        <p:spPr>
          <a:xfrm>
            <a:off x="3899900" y="0"/>
            <a:ext cx="2983495" cy="502676"/>
          </a:xfrm>
          <a:prstGeom prst="rect">
            <a:avLst/>
          </a:prstGeom>
        </p:spPr>
        <p:txBody>
          <a:bodyPr vert="horz" lIns="92418" tIns="46209" rIns="92418" bIns="46209" rtlCol="0"/>
          <a:lstStyle>
            <a:lvl1pPr algn="r">
              <a:defRPr sz="1200"/>
            </a:lvl1pPr>
          </a:lstStyle>
          <a:p>
            <a:fld id="{30CEC101-212E-4A14-8908-D426258931A8}" type="datetimeFigureOut">
              <a:rPr lang="en-GB" smtClean="0"/>
              <a:t>25/11/2022</a:t>
            </a:fld>
            <a:endParaRPr lang="en-GB"/>
          </a:p>
        </p:txBody>
      </p:sp>
      <p:sp>
        <p:nvSpPr>
          <p:cNvPr id="4" name="Footer Placeholder 3"/>
          <p:cNvSpPr>
            <a:spLocks noGrp="1"/>
          </p:cNvSpPr>
          <p:nvPr>
            <p:ph type="ftr" sz="quarter" idx="2"/>
          </p:nvPr>
        </p:nvSpPr>
        <p:spPr>
          <a:xfrm>
            <a:off x="0" y="9516040"/>
            <a:ext cx="2983495" cy="502675"/>
          </a:xfrm>
          <a:prstGeom prst="rect">
            <a:avLst/>
          </a:prstGeom>
        </p:spPr>
        <p:txBody>
          <a:bodyPr vert="horz" lIns="92418" tIns="46209" rIns="92418" bIns="46209" rtlCol="0" anchor="b"/>
          <a:lstStyle>
            <a:lvl1pPr algn="l">
              <a:defRPr sz="1200"/>
            </a:lvl1pPr>
          </a:lstStyle>
          <a:p>
            <a:endParaRPr lang="en-GB"/>
          </a:p>
        </p:txBody>
      </p:sp>
      <p:sp>
        <p:nvSpPr>
          <p:cNvPr id="5" name="Slide Number Placeholder 4"/>
          <p:cNvSpPr>
            <a:spLocks noGrp="1"/>
          </p:cNvSpPr>
          <p:nvPr>
            <p:ph type="sldNum" sz="quarter" idx="3"/>
          </p:nvPr>
        </p:nvSpPr>
        <p:spPr>
          <a:xfrm>
            <a:off x="3899900" y="9516040"/>
            <a:ext cx="2983495" cy="502675"/>
          </a:xfrm>
          <a:prstGeom prst="rect">
            <a:avLst/>
          </a:prstGeom>
        </p:spPr>
        <p:txBody>
          <a:bodyPr vert="horz" lIns="92418" tIns="46209" rIns="92418" bIns="46209" rtlCol="0" anchor="b"/>
          <a:lstStyle>
            <a:lvl1pPr algn="r">
              <a:defRPr sz="1200"/>
            </a:lvl1pPr>
          </a:lstStyle>
          <a:p>
            <a:fld id="{4C2CAA52-56B7-4439-8DDF-6AAC41962CC3}" type="slidenum">
              <a:rPr lang="en-GB" smtClean="0"/>
              <a:t>‹#›</a:t>
            </a:fld>
            <a:endParaRPr lang="en-GB"/>
          </a:p>
        </p:txBody>
      </p:sp>
    </p:spTree>
    <p:extLst>
      <p:ext uri="{BB962C8B-B14F-4D97-AF65-F5344CB8AC3E}">
        <p14:creationId xmlns:p14="http://schemas.microsoft.com/office/powerpoint/2010/main" val="2851465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p:cNvSpPr>
          <p:nvPr>
            <p:ph type="sldImg"/>
          </p:nvPr>
        </p:nvSpPr>
        <p:spPr bwMode="auto">
          <a:xfrm>
            <a:off x="101600" y="750888"/>
            <a:ext cx="6681788" cy="3757612"/>
          </a:xfrm>
          <a:prstGeom prst="rect">
            <a:avLst/>
          </a:prstGeom>
          <a:noFill/>
          <a:ln w="9525" cap="flat" cmpd="sng">
            <a:noFill/>
            <a:prstDash val="solid"/>
            <a:bevel/>
            <a:headEnd type="none" w="med" len="med"/>
            <a:tailEnd type="none" w="med" len="med"/>
          </a:ln>
          <a:effectLst/>
        </p:spPr>
      </p:sp>
      <p:sp>
        <p:nvSpPr>
          <p:cNvPr id="2050" name="Rectangle 2"/>
          <p:cNvSpPr>
            <a:spLocks noGrp="1"/>
          </p:cNvSpPr>
          <p:nvPr>
            <p:ph type="body" sz="quarter" idx="1"/>
          </p:nvPr>
        </p:nvSpPr>
        <p:spPr bwMode="auto">
          <a:xfrm>
            <a:off x="917999" y="4758889"/>
            <a:ext cx="5048992" cy="4508421"/>
          </a:xfrm>
          <a:prstGeom prst="rect">
            <a:avLst/>
          </a:prstGeom>
          <a:noFill/>
          <a:ln w="9525" cap="flat" cmpd="sng">
            <a:noFill/>
            <a:prstDash val="solid"/>
            <a:bevel/>
            <a:headEnd type="none" w="med" len="med"/>
            <a:tailEnd type="none" w="med" len="med"/>
          </a:ln>
          <a:effectLst/>
        </p:spPr>
        <p:txBody>
          <a:bodyPr vert="horz" wrap="square" lIns="92418" tIns="46209" rIns="92418" bIns="46209" numCol="1" anchor="t" anchorCtr="0" compatLnSpc="1">
            <a:prstTxWarp prst="textNoShape">
              <a:avLst/>
            </a:prstTxWarp>
          </a:bodyPr>
          <a:lstStyle/>
          <a:p>
            <a:pPr lvl="0"/>
            <a:r>
              <a:rPr lang="en-US">
                <a:sym typeface="Avenir Roman" charset="0"/>
              </a:rPr>
              <a:t>Click to edit Master text styles</a:t>
            </a:r>
          </a:p>
          <a:p>
            <a:pPr lvl="1"/>
            <a:r>
              <a:rPr lang="en-US">
                <a:sym typeface="Avenir Roman" charset="0"/>
              </a:rPr>
              <a:t>Second level</a:t>
            </a:r>
          </a:p>
          <a:p>
            <a:pPr lvl="2"/>
            <a:r>
              <a:rPr lang="en-US">
                <a:sym typeface="Avenir Roman" charset="0"/>
              </a:rPr>
              <a:t>Third level</a:t>
            </a:r>
          </a:p>
          <a:p>
            <a:pPr lvl="3"/>
            <a:r>
              <a:rPr lang="en-US">
                <a:sym typeface="Avenir Roman" charset="0"/>
              </a:rPr>
              <a:t>Fourth level</a:t>
            </a:r>
          </a:p>
          <a:p>
            <a:pPr lvl="4"/>
            <a:r>
              <a:rPr lang="en-US">
                <a:sym typeface="Avenir Roman" charset="0"/>
              </a:rPr>
              <a:t>Fifth level</a:t>
            </a:r>
          </a:p>
        </p:txBody>
      </p:sp>
    </p:spTree>
    <p:extLst>
      <p:ext uri="{BB962C8B-B14F-4D97-AF65-F5344CB8AC3E}">
        <p14:creationId xmlns:p14="http://schemas.microsoft.com/office/powerpoint/2010/main" val="658080746"/>
      </p:ext>
    </p:extLst>
  </p:cSld>
  <p:clrMap bg1="lt1" tx1="dk1" bg2="lt2" tx2="dk2" accent1="accent1" accent2="accent2" accent3="accent3" accent4="accent4" accent5="accent5" accent6="accent6" hlink="hlink" folHlink="folHlink"/>
  <p:notesStyle>
    <a:lvl1pPr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1pPr>
    <a:lvl2pPr indent="168387"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2pPr>
    <a:lvl3pPr indent="336774"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3pPr>
    <a:lvl4pPr indent="505160"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4pPr>
    <a:lvl5pPr indent="673547"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5pPr>
    <a:lvl6pPr marL="1683868" algn="l" defTabSz="673547" rtl="0" eaLnBrk="1" latinLnBrk="0" hangingPunct="1">
      <a:defRPr sz="900" kern="1200">
        <a:solidFill>
          <a:schemeClr val="tx1"/>
        </a:solidFill>
        <a:latin typeface="+mn-lt"/>
        <a:ea typeface="+mn-ea"/>
        <a:cs typeface="+mn-cs"/>
      </a:defRPr>
    </a:lvl6pPr>
    <a:lvl7pPr marL="2020641" algn="l" defTabSz="673547" rtl="0" eaLnBrk="1" latinLnBrk="0" hangingPunct="1">
      <a:defRPr sz="900" kern="1200">
        <a:solidFill>
          <a:schemeClr val="tx1"/>
        </a:solidFill>
        <a:latin typeface="+mn-lt"/>
        <a:ea typeface="+mn-ea"/>
        <a:cs typeface="+mn-cs"/>
      </a:defRPr>
    </a:lvl7pPr>
    <a:lvl8pPr marL="2357415" algn="l" defTabSz="673547" rtl="0" eaLnBrk="1" latinLnBrk="0" hangingPunct="1">
      <a:defRPr sz="900" kern="1200">
        <a:solidFill>
          <a:schemeClr val="tx1"/>
        </a:solidFill>
        <a:latin typeface="+mn-lt"/>
        <a:ea typeface="+mn-ea"/>
        <a:cs typeface="+mn-cs"/>
      </a:defRPr>
    </a:lvl8pPr>
    <a:lvl9pPr marL="2694188" algn="l" defTabSz="673547"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1600" y="750888"/>
            <a:ext cx="6681788" cy="3757612"/>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38840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36774" rtl="0" eaLnBrk="1" fontAlgn="base" latinLnBrk="0" hangingPunct="0">
              <a:lnSpc>
                <a:spcPct val="125000"/>
              </a:lnSpc>
              <a:spcBef>
                <a:spcPct val="0"/>
              </a:spcBef>
              <a:spcAft>
                <a:spcPct val="0"/>
              </a:spcAft>
              <a:buClrTx/>
              <a:buSzTx/>
              <a:buFontTx/>
              <a:buNone/>
              <a:tabLst/>
              <a:defRPr/>
            </a:pPr>
            <a:r>
              <a:rPr lang="en-US" sz="1800" b="0" i="0" u="none" strike="noStrike" baseline="0" dirty="0"/>
              <a:t>If you are unable to fully take part in discussions yourself as a carer, an advocate is someone who can help make your voice heard when decisions are made about your support. An independent advocate must be arranged if you are unable to speak up for yourself or do not have someone to support you to express your views, wishes and feelings. </a:t>
            </a:r>
            <a:endParaRPr lang="en-US" sz="1800" b="0" dirty="0"/>
          </a:p>
          <a:p>
            <a:endParaRPr lang="en-GB" dirty="0"/>
          </a:p>
        </p:txBody>
      </p:sp>
    </p:spTree>
    <p:extLst>
      <p:ext uri="{BB962C8B-B14F-4D97-AF65-F5344CB8AC3E}">
        <p14:creationId xmlns:p14="http://schemas.microsoft.com/office/powerpoint/2010/main" val="3798848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36774" rtl="0" eaLnBrk="1" fontAlgn="base" latinLnBrk="0" hangingPunct="0">
              <a:lnSpc>
                <a:spcPct val="125000"/>
              </a:lnSpc>
              <a:spcBef>
                <a:spcPct val="0"/>
              </a:spcBef>
              <a:spcAft>
                <a:spcPct val="0"/>
              </a:spcAft>
              <a:buClrTx/>
              <a:buSzTx/>
              <a:buFontTx/>
              <a:buNone/>
              <a:tabLst/>
              <a:defRPr/>
            </a:pPr>
            <a:r>
              <a:rPr lang="en-US" sz="1800" b="0" i="0" u="none" strike="noStrike" baseline="0" dirty="0">
                <a:solidFill>
                  <a:srgbClr val="FEFFFF"/>
                </a:solidFill>
              </a:rPr>
              <a:t>Carer’s Allowance is a UK Government benefit for unpaid carers. You could get £69.70 a week if you care for someone at least 35 hours a week and they get certain benefits. You do not have to be related to, or live with, the person you care for. You do not get paid extra if you care for more than one person. If someone else also cares for the same person as you, only one of you can claim Carer’s Allowance.</a:t>
            </a:r>
            <a:endParaRPr lang="en-US" sz="1800" b="0" dirty="0">
              <a:solidFill>
                <a:srgbClr val="FEFFFF"/>
              </a:solidFill>
            </a:endParaRPr>
          </a:p>
          <a:p>
            <a:endParaRPr lang="en-GB" dirty="0"/>
          </a:p>
        </p:txBody>
      </p:sp>
    </p:spTree>
    <p:extLst>
      <p:ext uri="{BB962C8B-B14F-4D97-AF65-F5344CB8AC3E}">
        <p14:creationId xmlns:p14="http://schemas.microsoft.com/office/powerpoint/2010/main" val="159190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36774" rtl="0" eaLnBrk="1" fontAlgn="base" latinLnBrk="0" hangingPunct="0">
              <a:lnSpc>
                <a:spcPct val="125000"/>
              </a:lnSpc>
              <a:spcBef>
                <a:spcPct val="0"/>
              </a:spcBef>
              <a:spcAft>
                <a:spcPct val="0"/>
              </a:spcAft>
              <a:buClrTx/>
              <a:buSzTx/>
              <a:buFontTx/>
              <a:buNone/>
              <a:tabLst/>
              <a:defRPr/>
            </a:pPr>
            <a:r>
              <a:rPr lang="en-US" sz="1800" b="0" i="0" u="none" strike="noStrike" baseline="0" dirty="0"/>
              <a:t>Unpaid carers should be identified and meaningfully consulted with from the start of the hospital discharge process. Unpaid carers should be treated as someone who has relevant and important knowledge about the person they care for, and they should also be reminded at this stage that they have a choice over whether to begin or continue caring. </a:t>
            </a:r>
            <a:endParaRPr lang="en-US" sz="1800" b="0" dirty="0"/>
          </a:p>
          <a:p>
            <a:endParaRPr lang="en-GB" dirty="0"/>
          </a:p>
        </p:txBody>
      </p:sp>
    </p:spTree>
    <p:extLst>
      <p:ext uri="{BB962C8B-B14F-4D97-AF65-F5344CB8AC3E}">
        <p14:creationId xmlns:p14="http://schemas.microsoft.com/office/powerpoint/2010/main" val="3771727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60973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08812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36774" rtl="0" eaLnBrk="1" fontAlgn="base" latinLnBrk="0" hangingPunct="0">
              <a:lnSpc>
                <a:spcPct val="125000"/>
              </a:lnSpc>
              <a:spcBef>
                <a:spcPct val="0"/>
              </a:spcBef>
              <a:spcAft>
                <a:spcPct val="0"/>
              </a:spcAft>
              <a:buClrTx/>
              <a:buSzTx/>
              <a:buFontTx/>
              <a:buNone/>
              <a:tabLst/>
              <a:defRPr/>
            </a:pPr>
            <a:r>
              <a:rPr lang="en-US" sz="1800" b="0" i="0" u="none" strike="noStrike" baseline="0" dirty="0">
                <a:solidFill>
                  <a:srgbClr val="FEFFFF"/>
                </a:solidFill>
              </a:rPr>
              <a:t>This Charter for Unpaid Carers sets out the legal rights of unpaid carers in Wales under the Social Services and Well-being (Wales) Act 2014. These rights are the same for all unpaid carers, whether they are an adult, a young person or a child. It also references relevant human rights and principles. Raising awareness of rights can empower unpaid carers to take control and recognise when their rights are being compromised, but it is equally important to raise awareness of rights amongst professionals</a:t>
            </a:r>
            <a:endParaRPr lang="en-GB" b="0" dirty="0"/>
          </a:p>
          <a:p>
            <a:endParaRPr lang="en-GB" dirty="0"/>
          </a:p>
        </p:txBody>
      </p:sp>
    </p:spTree>
    <p:extLst>
      <p:ext uri="{BB962C8B-B14F-4D97-AF65-F5344CB8AC3E}">
        <p14:creationId xmlns:p14="http://schemas.microsoft.com/office/powerpoint/2010/main" val="1868645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13016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381665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36774" rtl="0" eaLnBrk="1" fontAlgn="base" latinLnBrk="0" hangingPunct="0">
              <a:lnSpc>
                <a:spcPct val="125000"/>
              </a:lnSpc>
              <a:spcBef>
                <a:spcPct val="0"/>
              </a:spcBef>
              <a:spcAft>
                <a:spcPct val="0"/>
              </a:spcAft>
              <a:buClrTx/>
              <a:buSzTx/>
              <a:buFontTx/>
              <a:buNone/>
              <a:tabLst/>
              <a:defRPr/>
            </a:pPr>
            <a:r>
              <a:rPr lang="en-GB" sz="1800" b="0" i="0" u="none" strike="noStrike" baseline="0" dirty="0">
                <a:solidFill>
                  <a:srgbClr val="000000"/>
                </a:solidFill>
                <a:latin typeface="Tablet Gothic"/>
              </a:rPr>
              <a:t>Local authorities and health boards must make sure unpaid carers can get information and advice about what care and support is available and how to access that support. Information, advice and assistance must be provided in a way everyone can understand and should take account of language needs</a:t>
            </a:r>
            <a:endParaRPr lang="en-GB" b="0" dirty="0"/>
          </a:p>
          <a:p>
            <a:endParaRPr lang="en-GB" dirty="0"/>
          </a:p>
        </p:txBody>
      </p:sp>
    </p:spTree>
    <p:extLst>
      <p:ext uri="{BB962C8B-B14F-4D97-AF65-F5344CB8AC3E}">
        <p14:creationId xmlns:p14="http://schemas.microsoft.com/office/powerpoint/2010/main" val="2948771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baseline="0" dirty="0"/>
              <a:t>Unpaid carers have a right to have a carers’ needs assessment and, where eligible needs are identified, to have them met to help them achieve the outcomes they need. </a:t>
            </a:r>
            <a:endParaRPr lang="en-US" sz="105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baseline="0" dirty="0"/>
              <a:t>Such an assessment is separate from any assessment of the needs of the person they care for.</a:t>
            </a:r>
            <a:endParaRPr lang="en-US" sz="1050" b="0" dirty="0"/>
          </a:p>
          <a:p>
            <a:endParaRPr lang="en-GB" sz="1400" dirty="0"/>
          </a:p>
        </p:txBody>
      </p:sp>
    </p:spTree>
    <p:extLst>
      <p:ext uri="{BB962C8B-B14F-4D97-AF65-F5344CB8AC3E}">
        <p14:creationId xmlns:p14="http://schemas.microsoft.com/office/powerpoint/2010/main" val="3655219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lnSpc>
                <a:spcPct val="90000"/>
              </a:lnSpc>
              <a:spcAft>
                <a:spcPts val="600"/>
              </a:spcAft>
            </a:pPr>
            <a:r>
              <a:rPr lang="en-US" sz="1800" b="1" i="0" u="none" strike="noStrike" baseline="0" dirty="0"/>
              <a:t> </a:t>
            </a:r>
            <a:r>
              <a:rPr lang="en-US" sz="1800" b="0" i="0" u="none" strike="noStrike" baseline="0" dirty="0"/>
              <a:t>Your local authority, local health board and Welsh Ministers must promote the well-being of people who need care and support, and carers who need support. </a:t>
            </a:r>
          </a:p>
          <a:p>
            <a:pPr indent="-228600" algn="ctr">
              <a:lnSpc>
                <a:spcPct val="90000"/>
              </a:lnSpc>
              <a:spcAft>
                <a:spcPts val="600"/>
              </a:spcAft>
              <a:buFont typeface="Arial" panose="020B0604020202020204" pitchFamily="34" charset="0"/>
              <a:buChar char="•"/>
            </a:pPr>
            <a:endParaRPr lang="en-US" sz="1800" b="0" i="0" u="none" strike="noStrike" baseline="0" dirty="0"/>
          </a:p>
          <a:p>
            <a:pPr algn="ctr">
              <a:lnSpc>
                <a:spcPct val="90000"/>
              </a:lnSpc>
              <a:spcAft>
                <a:spcPts val="600"/>
              </a:spcAft>
            </a:pPr>
            <a:r>
              <a:rPr lang="en-US" sz="1800" b="0" i="0" u="none" strike="noStrike" baseline="0" dirty="0"/>
              <a:t>Making sure you get breaks from caring and opportunities to work or learn makes a big difference to your well-being. This type of support should be part of your needs assessment</a:t>
            </a:r>
            <a:endParaRPr lang="en-GB" b="0" dirty="0"/>
          </a:p>
          <a:p>
            <a:endParaRPr lang="en-GB" dirty="0"/>
          </a:p>
        </p:txBody>
      </p:sp>
    </p:spTree>
    <p:extLst>
      <p:ext uri="{BB962C8B-B14F-4D97-AF65-F5344CB8AC3E}">
        <p14:creationId xmlns:p14="http://schemas.microsoft.com/office/powerpoint/2010/main" val="400141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lnSpc>
                <a:spcPct val="90000"/>
              </a:lnSpc>
              <a:spcAft>
                <a:spcPts val="600"/>
              </a:spcAft>
            </a:pPr>
            <a:r>
              <a:rPr lang="en-US" sz="1800" b="0" i="0" u="none" strike="noStrike" baseline="0" dirty="0"/>
              <a:t>Direct payments are intended to improve choice, control and independence for people. Individuals can work with the local authority to decide how their care and support needs will be met using direct payments. The individual or unpaid carer can decide who provides that support and control how, where and when it is delivered</a:t>
            </a:r>
          </a:p>
          <a:p>
            <a:pPr indent="-228600">
              <a:lnSpc>
                <a:spcPct val="90000"/>
              </a:lnSpc>
              <a:spcAft>
                <a:spcPts val="600"/>
              </a:spcAft>
              <a:buFont typeface="Arial" panose="020B0604020202020204" pitchFamily="34" charset="0"/>
              <a:buChar char="•"/>
            </a:pPr>
            <a:endParaRPr lang="en-US" sz="1800" b="0" dirty="0"/>
          </a:p>
          <a:p>
            <a:endParaRPr lang="en-GB" dirty="0"/>
          </a:p>
        </p:txBody>
      </p:sp>
    </p:spTree>
    <p:extLst>
      <p:ext uri="{BB962C8B-B14F-4D97-AF65-F5344CB8AC3E}">
        <p14:creationId xmlns:p14="http://schemas.microsoft.com/office/powerpoint/2010/main" val="1877739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9" name="Content Placeholder 8"/>
          <p:cNvSpPr>
            <a:spLocks noGrp="1"/>
          </p:cNvSpPr>
          <p:nvPr>
            <p:ph sz="quarter" idx="10" hasCustomPrompt="1"/>
          </p:nvPr>
        </p:nvSpPr>
        <p:spPr>
          <a:xfrm>
            <a:off x="511909" y="1557340"/>
            <a:ext cx="5140967" cy="4535487"/>
          </a:xfrm>
          <a:prstGeom prst="rect">
            <a:avLst/>
          </a:prstGeom>
        </p:spPr>
        <p:txBody>
          <a:bodyPr/>
          <a:lstStyle>
            <a:lvl1pPr marL="0" indent="0">
              <a:buNone/>
              <a:defRPr sz="2215" baseline="0"/>
            </a:lvl1pPr>
          </a:lstStyle>
          <a:p>
            <a:pPr lvl="0"/>
            <a:r>
              <a:rPr lang="en-US" dirty="0"/>
              <a:t>Welsh Text and Content</a:t>
            </a:r>
          </a:p>
        </p:txBody>
      </p:sp>
      <p:sp>
        <p:nvSpPr>
          <p:cNvPr id="11" name="Content Placeholder 10"/>
          <p:cNvSpPr>
            <a:spLocks noGrp="1"/>
          </p:cNvSpPr>
          <p:nvPr>
            <p:ph sz="quarter" idx="11" hasCustomPrompt="1"/>
          </p:nvPr>
        </p:nvSpPr>
        <p:spPr>
          <a:xfrm>
            <a:off x="6007375" y="1557340"/>
            <a:ext cx="5759939" cy="4535487"/>
          </a:xfrm>
          <a:prstGeom prst="rect">
            <a:avLst/>
          </a:prstGeom>
        </p:spPr>
        <p:txBody>
          <a:bodyPr/>
          <a:lstStyle>
            <a:lvl1pPr marL="0" indent="0">
              <a:buNone/>
              <a:defRPr baseline="0"/>
            </a:lvl1pPr>
          </a:lstStyle>
          <a:p>
            <a:pPr lvl="0"/>
            <a:r>
              <a:rPr lang="en-US" dirty="0"/>
              <a:t>English Text and Content</a:t>
            </a:r>
          </a:p>
        </p:txBody>
      </p:sp>
    </p:spTree>
    <p:extLst>
      <p:ext uri="{BB962C8B-B14F-4D97-AF65-F5344CB8AC3E}">
        <p14:creationId xmlns:p14="http://schemas.microsoft.com/office/powerpoint/2010/main" val="103675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7_Content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6632"/>
            <a:ext cx="9144000" cy="729034"/>
          </a:xfrm>
          <a:prstGeom prst="rect">
            <a:avLst/>
          </a:prstGeom>
        </p:spPr>
        <p:txBody>
          <a:bodyPr anchor="b"/>
          <a:lstStyle>
            <a:lvl1pPr algn="ctr">
              <a:defRPr sz="4400" b="1" baseline="0">
                <a:solidFill>
                  <a:schemeClr val="bg1"/>
                </a:solidFill>
                <a:latin typeface="Calibri" charset="0"/>
                <a:ea typeface="Calibri" charset="0"/>
                <a:cs typeface="Calibri" charset="0"/>
              </a:defRPr>
            </a:lvl1pPr>
          </a:lstStyle>
          <a:p>
            <a:r>
              <a:rPr lang="en-US" dirty="0"/>
              <a:t>Title </a:t>
            </a:r>
            <a:r>
              <a:rPr lang="en-US" dirty="0" err="1"/>
              <a:t>Cymraeg</a:t>
            </a:r>
            <a:r>
              <a:rPr lang="en-US" dirty="0"/>
              <a:t> | Title English</a:t>
            </a:r>
          </a:p>
        </p:txBody>
      </p:sp>
      <p:sp>
        <p:nvSpPr>
          <p:cNvPr id="9" name="Content Placeholder 8"/>
          <p:cNvSpPr>
            <a:spLocks noGrp="1"/>
          </p:cNvSpPr>
          <p:nvPr>
            <p:ph sz="quarter" idx="10" hasCustomPrompt="1"/>
          </p:nvPr>
        </p:nvSpPr>
        <p:spPr>
          <a:xfrm>
            <a:off x="511908" y="1557339"/>
            <a:ext cx="5140966" cy="4535487"/>
          </a:xfrm>
          <a:prstGeom prst="rect">
            <a:avLst/>
          </a:prstGeom>
        </p:spPr>
        <p:txBody>
          <a:bodyPr/>
          <a:lstStyle>
            <a:lvl1pPr marL="0" indent="0">
              <a:buNone/>
              <a:defRPr sz="2400" baseline="0"/>
            </a:lvl1pPr>
          </a:lstStyle>
          <a:p>
            <a:pPr lvl="0"/>
            <a:r>
              <a:rPr lang="en-US" dirty="0"/>
              <a:t>Welsh Text and Content</a:t>
            </a:r>
          </a:p>
        </p:txBody>
      </p:sp>
      <p:sp>
        <p:nvSpPr>
          <p:cNvPr id="11" name="Content Placeholder 10"/>
          <p:cNvSpPr>
            <a:spLocks noGrp="1"/>
          </p:cNvSpPr>
          <p:nvPr>
            <p:ph sz="quarter" idx="11" hasCustomPrompt="1"/>
          </p:nvPr>
        </p:nvSpPr>
        <p:spPr>
          <a:xfrm>
            <a:off x="6007375" y="1557339"/>
            <a:ext cx="5759938" cy="4535487"/>
          </a:xfrm>
          <a:prstGeom prst="rect">
            <a:avLst/>
          </a:prstGeom>
        </p:spPr>
        <p:txBody>
          <a:bodyPr/>
          <a:lstStyle>
            <a:lvl1pPr marL="0" indent="0">
              <a:buNone/>
              <a:defRPr baseline="0"/>
            </a:lvl1pPr>
          </a:lstStyle>
          <a:p>
            <a:pPr lvl="0"/>
            <a:r>
              <a:rPr lang="en-US" dirty="0"/>
              <a:t>English Text and Content</a:t>
            </a:r>
          </a:p>
        </p:txBody>
      </p:sp>
    </p:spTree>
    <p:extLst>
      <p:ext uri="{BB962C8B-B14F-4D97-AF65-F5344CB8AC3E}">
        <p14:creationId xmlns:p14="http://schemas.microsoft.com/office/powerpoint/2010/main" val="419355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43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6632"/>
            <a:ext cx="9144000" cy="729034"/>
          </a:xfrm>
          <a:prstGeom prst="rect">
            <a:avLst/>
          </a:prstGeom>
        </p:spPr>
        <p:txBody>
          <a:bodyPr anchor="b"/>
          <a:lstStyle>
            <a:lvl1pPr algn="ctr">
              <a:defRPr sz="4400" b="1" baseline="0">
                <a:solidFill>
                  <a:schemeClr val="bg1"/>
                </a:solidFill>
                <a:latin typeface="Calibri" charset="0"/>
                <a:ea typeface="Calibri" charset="0"/>
                <a:cs typeface="Calibri" charset="0"/>
              </a:defRPr>
            </a:lvl1pPr>
          </a:lstStyle>
          <a:p>
            <a:r>
              <a:rPr lang="en-US" dirty="0"/>
              <a:t>Title </a:t>
            </a:r>
            <a:r>
              <a:rPr lang="en-US" dirty="0" err="1"/>
              <a:t>Cymraeg</a:t>
            </a:r>
            <a:r>
              <a:rPr lang="en-US" dirty="0"/>
              <a:t> | Title English</a:t>
            </a:r>
          </a:p>
        </p:txBody>
      </p:sp>
      <p:sp>
        <p:nvSpPr>
          <p:cNvPr id="9" name="Content Placeholder 8"/>
          <p:cNvSpPr>
            <a:spLocks noGrp="1"/>
          </p:cNvSpPr>
          <p:nvPr>
            <p:ph sz="quarter" idx="10" hasCustomPrompt="1"/>
          </p:nvPr>
        </p:nvSpPr>
        <p:spPr>
          <a:xfrm>
            <a:off x="511908" y="1557339"/>
            <a:ext cx="5140966" cy="4535487"/>
          </a:xfrm>
          <a:prstGeom prst="rect">
            <a:avLst/>
          </a:prstGeom>
        </p:spPr>
        <p:txBody>
          <a:bodyPr/>
          <a:lstStyle>
            <a:lvl1pPr marL="0" indent="0">
              <a:buNone/>
              <a:defRPr sz="2400" baseline="0"/>
            </a:lvl1pPr>
          </a:lstStyle>
          <a:p>
            <a:pPr lvl="0"/>
            <a:r>
              <a:rPr lang="en-US" dirty="0"/>
              <a:t>Welsh Text and Content</a:t>
            </a:r>
          </a:p>
        </p:txBody>
      </p:sp>
      <p:sp>
        <p:nvSpPr>
          <p:cNvPr id="11" name="Content Placeholder 10"/>
          <p:cNvSpPr>
            <a:spLocks noGrp="1"/>
          </p:cNvSpPr>
          <p:nvPr>
            <p:ph sz="quarter" idx="11" hasCustomPrompt="1"/>
          </p:nvPr>
        </p:nvSpPr>
        <p:spPr>
          <a:xfrm>
            <a:off x="6007375" y="1557339"/>
            <a:ext cx="5759938" cy="4535487"/>
          </a:xfrm>
          <a:prstGeom prst="rect">
            <a:avLst/>
          </a:prstGeom>
        </p:spPr>
        <p:txBody>
          <a:bodyPr/>
          <a:lstStyle>
            <a:lvl1pPr marL="0" indent="0">
              <a:buNone/>
              <a:defRPr baseline="0"/>
            </a:lvl1pPr>
          </a:lstStyle>
          <a:p>
            <a:pPr lvl="0"/>
            <a:r>
              <a:rPr lang="en-US" dirty="0"/>
              <a:t>English Text and Content</a:t>
            </a:r>
          </a:p>
        </p:txBody>
      </p:sp>
    </p:spTree>
    <p:extLst>
      <p:ext uri="{BB962C8B-B14F-4D97-AF65-F5344CB8AC3E}">
        <p14:creationId xmlns:p14="http://schemas.microsoft.com/office/powerpoint/2010/main" val="361061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C379D6-7FC2-4678-BA85-AAE471E81D2B}" type="datetimeFigureOut">
              <a:rPr lang="en-GB" smtClean="0"/>
              <a:t>24/11/2022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2EA78-A742-4E40-87AD-D60C146A9D0E}" type="slidenum">
              <a:rPr lang="en-GB" smtClean="0"/>
              <a:t>‹#›</a:t>
            </a:fld>
            <a:endParaRPr lang="en-GB"/>
          </a:p>
        </p:txBody>
      </p:sp>
    </p:spTree>
    <p:extLst>
      <p:ext uri="{BB962C8B-B14F-4D97-AF65-F5344CB8AC3E}">
        <p14:creationId xmlns:p14="http://schemas.microsoft.com/office/powerpoint/2010/main" val="40247415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192000" cy="6858000"/>
          </a:xfrm>
          <a:prstGeom prst="rect">
            <a:avLst/>
          </a:prstGeom>
          <a:solidFill>
            <a:srgbClr val="368FC2"/>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sp>
        <p:nvSpPr>
          <p:cNvPr id="3" name="Rectangle 2"/>
          <p:cNvSpPr/>
          <p:nvPr userDrawn="1"/>
        </p:nvSpPr>
        <p:spPr bwMode="auto">
          <a:xfrm>
            <a:off x="0" y="4330228"/>
            <a:ext cx="12192000" cy="2527772"/>
          </a:xfrm>
          <a:custGeom>
            <a:avLst/>
            <a:gdLst>
              <a:gd name="connsiteX0" fmla="*/ 0 w 12192000"/>
              <a:gd name="connsiteY0" fmla="*/ 0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0 h 1484784"/>
              <a:gd name="connsiteX0" fmla="*/ 0 w 12192000"/>
              <a:gd name="connsiteY0" fmla="*/ 1128713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1128713 h 1484784"/>
              <a:gd name="connsiteX0" fmla="*/ 0 w 12192000"/>
              <a:gd name="connsiteY0" fmla="*/ 2171701 h 2527772"/>
              <a:gd name="connsiteX1" fmla="*/ 12192000 w 12192000"/>
              <a:gd name="connsiteY1" fmla="*/ 0 h 2527772"/>
              <a:gd name="connsiteX2" fmla="*/ 12192000 w 12192000"/>
              <a:gd name="connsiteY2" fmla="*/ 2527772 h 2527772"/>
              <a:gd name="connsiteX3" fmla="*/ 0 w 12192000"/>
              <a:gd name="connsiteY3" fmla="*/ 2527772 h 2527772"/>
              <a:gd name="connsiteX4" fmla="*/ 0 w 12192000"/>
              <a:gd name="connsiteY4" fmla="*/ 2171701 h 2527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527772">
                <a:moveTo>
                  <a:pt x="0" y="2171701"/>
                </a:moveTo>
                <a:lnTo>
                  <a:pt x="12192000" y="0"/>
                </a:lnTo>
                <a:lnTo>
                  <a:pt x="12192000" y="2527772"/>
                </a:lnTo>
                <a:lnTo>
                  <a:pt x="0" y="2527772"/>
                </a:lnTo>
                <a:lnTo>
                  <a:pt x="0" y="2171701"/>
                </a:lnTo>
                <a:close/>
              </a:path>
            </a:pathLst>
          </a:cu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68208" y="4797152"/>
            <a:ext cx="3959352" cy="18013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397230" rtl="0" fontAlgn="base" hangingPunct="0">
        <a:lnSpc>
          <a:spcPct val="120000"/>
        </a:lnSpc>
        <a:spcBef>
          <a:spcPct val="0"/>
        </a:spcBef>
        <a:spcAft>
          <a:spcPct val="0"/>
        </a:spcAft>
        <a:defRPr sz="1939">
          <a:solidFill>
            <a:srgbClr val="FFFFFF"/>
          </a:solidFill>
          <a:latin typeface="+mj-lt"/>
          <a:ea typeface="+mj-ea"/>
          <a:cs typeface="+mj-cs"/>
          <a:sym typeface="Arial" pitchFamily="34" charset="0"/>
        </a:defRPr>
      </a:lvl1pPr>
      <a:lvl2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2pPr>
      <a:lvl3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3pPr>
      <a:lvl4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4pPr>
      <a:lvl5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5pPr>
      <a:lvl6pPr marL="310876"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6pPr>
      <a:lvl7pPr marL="621751"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7pPr>
      <a:lvl8pPr marL="932627"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8pPr>
      <a:lvl9pPr marL="1243502"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9pPr>
    </p:titleStyle>
    <p:bodyStyle>
      <a:lvl1pPr marL="302240"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1pPr>
      <a:lvl2pPr marL="604480"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2pPr>
      <a:lvl3pPr marL="90672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3pPr>
      <a:lvl4pPr marL="120896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4pPr>
      <a:lvl5pPr marL="151120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5pPr>
      <a:lvl6pPr marL="1822077"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6pPr>
      <a:lvl7pPr marL="2132953"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7pPr>
      <a:lvl8pPr marL="2443828"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8pPr>
      <a:lvl9pPr marL="2754704"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9pPr>
    </p:bodyStyle>
    <p:otherStyle>
      <a:defPPr>
        <a:defRPr lang="en-US"/>
      </a:defPPr>
      <a:lvl1pPr marL="0" algn="l" defTabSz="621751" rtl="0" eaLnBrk="1" latinLnBrk="0" hangingPunct="1">
        <a:defRPr sz="1200" kern="1200">
          <a:solidFill>
            <a:schemeClr val="tx1"/>
          </a:solidFill>
          <a:latin typeface="+mn-lt"/>
          <a:ea typeface="+mn-ea"/>
          <a:cs typeface="+mn-cs"/>
        </a:defRPr>
      </a:lvl1pPr>
      <a:lvl2pPr marL="310876" algn="l" defTabSz="621751" rtl="0" eaLnBrk="1" latinLnBrk="0" hangingPunct="1">
        <a:defRPr sz="1200" kern="1200">
          <a:solidFill>
            <a:schemeClr val="tx1"/>
          </a:solidFill>
          <a:latin typeface="+mn-lt"/>
          <a:ea typeface="+mn-ea"/>
          <a:cs typeface="+mn-cs"/>
        </a:defRPr>
      </a:lvl2pPr>
      <a:lvl3pPr marL="621751" algn="l" defTabSz="621751" rtl="0" eaLnBrk="1" latinLnBrk="0" hangingPunct="1">
        <a:defRPr sz="1200" kern="1200">
          <a:solidFill>
            <a:schemeClr val="tx1"/>
          </a:solidFill>
          <a:latin typeface="+mn-lt"/>
          <a:ea typeface="+mn-ea"/>
          <a:cs typeface="+mn-cs"/>
        </a:defRPr>
      </a:lvl3pPr>
      <a:lvl4pPr marL="932627" algn="l" defTabSz="621751" rtl="0" eaLnBrk="1" latinLnBrk="0" hangingPunct="1">
        <a:defRPr sz="1200" kern="1200">
          <a:solidFill>
            <a:schemeClr val="tx1"/>
          </a:solidFill>
          <a:latin typeface="+mn-lt"/>
          <a:ea typeface="+mn-ea"/>
          <a:cs typeface="+mn-cs"/>
        </a:defRPr>
      </a:lvl4pPr>
      <a:lvl5pPr marL="1243502" algn="l" defTabSz="621751" rtl="0" eaLnBrk="1" latinLnBrk="0" hangingPunct="1">
        <a:defRPr sz="1200" kern="1200">
          <a:solidFill>
            <a:schemeClr val="tx1"/>
          </a:solidFill>
          <a:latin typeface="+mn-lt"/>
          <a:ea typeface="+mn-ea"/>
          <a:cs typeface="+mn-cs"/>
        </a:defRPr>
      </a:lvl5pPr>
      <a:lvl6pPr marL="1554379" algn="l" defTabSz="621751" rtl="0" eaLnBrk="1" latinLnBrk="0" hangingPunct="1">
        <a:defRPr sz="1200" kern="1200">
          <a:solidFill>
            <a:schemeClr val="tx1"/>
          </a:solidFill>
          <a:latin typeface="+mn-lt"/>
          <a:ea typeface="+mn-ea"/>
          <a:cs typeface="+mn-cs"/>
        </a:defRPr>
      </a:lvl6pPr>
      <a:lvl7pPr marL="1865254" algn="l" defTabSz="621751" rtl="0" eaLnBrk="1" latinLnBrk="0" hangingPunct="1">
        <a:defRPr sz="1200" kern="1200">
          <a:solidFill>
            <a:schemeClr val="tx1"/>
          </a:solidFill>
          <a:latin typeface="+mn-lt"/>
          <a:ea typeface="+mn-ea"/>
          <a:cs typeface="+mn-cs"/>
        </a:defRPr>
      </a:lvl7pPr>
      <a:lvl8pPr marL="2176130" algn="l" defTabSz="621751" rtl="0" eaLnBrk="1" latinLnBrk="0" hangingPunct="1">
        <a:defRPr sz="1200" kern="1200">
          <a:solidFill>
            <a:schemeClr val="tx1"/>
          </a:solidFill>
          <a:latin typeface="+mn-lt"/>
          <a:ea typeface="+mn-ea"/>
          <a:cs typeface="+mn-cs"/>
        </a:defRPr>
      </a:lvl8pPr>
      <a:lvl9pPr marL="2487005" algn="l" defTabSz="621751" rtl="0" eaLnBrk="1" latinLnBrk="0" hangingPunct="1">
        <a:defRPr sz="1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915087" y="6146368"/>
            <a:ext cx="2030180" cy="667008"/>
          </a:xfrm>
          <a:prstGeom prst="rect">
            <a:avLst/>
          </a:prstGeom>
        </p:spPr>
      </p:pic>
      <p:sp>
        <p:nvSpPr>
          <p:cNvPr id="7" name="Rectangle 2"/>
          <p:cNvSpPr/>
          <p:nvPr userDrawn="1"/>
        </p:nvSpPr>
        <p:spPr bwMode="auto">
          <a:xfrm>
            <a:off x="0" y="5844703"/>
            <a:ext cx="12192000" cy="1013297"/>
          </a:xfrm>
          <a:custGeom>
            <a:avLst/>
            <a:gdLst>
              <a:gd name="connsiteX0" fmla="*/ 0 w 12192000"/>
              <a:gd name="connsiteY0" fmla="*/ 0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0 h 1484784"/>
              <a:gd name="connsiteX0" fmla="*/ 0 w 12192000"/>
              <a:gd name="connsiteY0" fmla="*/ 1128713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1128713 h 1484784"/>
              <a:gd name="connsiteX0" fmla="*/ 0 w 12192000"/>
              <a:gd name="connsiteY0" fmla="*/ 2171701 h 2527772"/>
              <a:gd name="connsiteX1" fmla="*/ 12192000 w 12192000"/>
              <a:gd name="connsiteY1" fmla="*/ 0 h 2527772"/>
              <a:gd name="connsiteX2" fmla="*/ 12192000 w 12192000"/>
              <a:gd name="connsiteY2" fmla="*/ 2527772 h 2527772"/>
              <a:gd name="connsiteX3" fmla="*/ 0 w 12192000"/>
              <a:gd name="connsiteY3" fmla="*/ 2527772 h 2527772"/>
              <a:gd name="connsiteX4" fmla="*/ 0 w 12192000"/>
              <a:gd name="connsiteY4" fmla="*/ 2171701 h 2527772"/>
              <a:gd name="connsiteX0" fmla="*/ 0 w 12206287"/>
              <a:gd name="connsiteY0" fmla="*/ 742951 h 1099022"/>
              <a:gd name="connsiteX1" fmla="*/ 12206287 w 12206287"/>
              <a:gd name="connsiteY1" fmla="*/ 0 h 1099022"/>
              <a:gd name="connsiteX2" fmla="*/ 12192000 w 12206287"/>
              <a:gd name="connsiteY2" fmla="*/ 1099022 h 1099022"/>
              <a:gd name="connsiteX3" fmla="*/ 0 w 12206287"/>
              <a:gd name="connsiteY3" fmla="*/ 1099022 h 1099022"/>
              <a:gd name="connsiteX4" fmla="*/ 0 w 12206287"/>
              <a:gd name="connsiteY4" fmla="*/ 742951 h 1099022"/>
              <a:gd name="connsiteX0" fmla="*/ 0 w 12206287"/>
              <a:gd name="connsiteY0" fmla="*/ 957263 h 1099022"/>
              <a:gd name="connsiteX1" fmla="*/ 12206287 w 12206287"/>
              <a:gd name="connsiteY1" fmla="*/ 0 h 1099022"/>
              <a:gd name="connsiteX2" fmla="*/ 12192000 w 12206287"/>
              <a:gd name="connsiteY2" fmla="*/ 1099022 h 1099022"/>
              <a:gd name="connsiteX3" fmla="*/ 0 w 12206287"/>
              <a:gd name="connsiteY3" fmla="*/ 1099022 h 1099022"/>
              <a:gd name="connsiteX4" fmla="*/ 0 w 12206287"/>
              <a:gd name="connsiteY4" fmla="*/ 957263 h 1099022"/>
              <a:gd name="connsiteX0" fmla="*/ 0 w 12192000"/>
              <a:gd name="connsiteY0" fmla="*/ 871538 h 1013297"/>
              <a:gd name="connsiteX1" fmla="*/ 12191999 w 12192000"/>
              <a:gd name="connsiteY1" fmla="*/ 0 h 1013297"/>
              <a:gd name="connsiteX2" fmla="*/ 12192000 w 12192000"/>
              <a:gd name="connsiteY2" fmla="*/ 1013297 h 1013297"/>
              <a:gd name="connsiteX3" fmla="*/ 0 w 12192000"/>
              <a:gd name="connsiteY3" fmla="*/ 1013297 h 1013297"/>
              <a:gd name="connsiteX4" fmla="*/ 0 w 12192000"/>
              <a:gd name="connsiteY4" fmla="*/ 871538 h 1013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1013297">
                <a:moveTo>
                  <a:pt x="0" y="871538"/>
                </a:moveTo>
                <a:lnTo>
                  <a:pt x="12191999" y="0"/>
                </a:lnTo>
                <a:cubicBezTo>
                  <a:pt x="12191999" y="337766"/>
                  <a:pt x="12192000" y="675531"/>
                  <a:pt x="12192000" y="1013297"/>
                </a:cubicBezTo>
                <a:lnTo>
                  <a:pt x="0" y="1013297"/>
                </a:lnTo>
                <a:lnTo>
                  <a:pt x="0" y="871538"/>
                </a:lnTo>
                <a:close/>
              </a:path>
            </a:pathLst>
          </a:cu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sp>
        <p:nvSpPr>
          <p:cNvPr id="8" name="Rectangle 7"/>
          <p:cNvSpPr/>
          <p:nvPr userDrawn="1"/>
        </p:nvSpPr>
        <p:spPr bwMode="auto">
          <a:xfrm>
            <a:off x="0" y="0"/>
            <a:ext cx="12192000" cy="764704"/>
          </a:xfrm>
          <a:prstGeom prst="rect">
            <a:avLst/>
          </a:pr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270692" y="5949280"/>
            <a:ext cx="1656867" cy="753817"/>
          </a:xfrm>
          <a:prstGeom prst="rect">
            <a:avLst/>
          </a:prstGeom>
        </p:spPr>
      </p:pic>
    </p:spTree>
    <p:extLst>
      <p:ext uri="{BB962C8B-B14F-4D97-AF65-F5344CB8AC3E}">
        <p14:creationId xmlns:p14="http://schemas.microsoft.com/office/powerpoint/2010/main" val="1233072764"/>
      </p:ext>
    </p:extLst>
  </p:cSld>
  <p:clrMap bg1="lt1" tx1="dk1" bg2="lt2" tx2="dk2" accent1="accent1" accent2="accent2" accent3="accent3" accent4="accent4" accent5="accent5" accent6="accent6" hlink="hlink" folHlink="folHlink"/>
  <p:sldLayoutIdLst>
    <p:sldLayoutId id="2147483657" r:id="rId1"/>
    <p:sldLayoutId id="2147483683" r:id="rId2"/>
  </p:sldLayoutIdLst>
  <p:txStyles>
    <p:titleStyle>
      <a:lvl1pPr algn="l" defTabSz="844083" rtl="0" eaLnBrk="1" latinLnBrk="0" hangingPunct="1">
        <a:lnSpc>
          <a:spcPct val="90000"/>
        </a:lnSpc>
        <a:spcBef>
          <a:spcPct val="0"/>
        </a:spcBef>
        <a:buNone/>
        <a:defRPr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a:buChar char="•"/>
        <a:defRPr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a:buChar char="•"/>
        <a:defRPr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a:buChar char="•"/>
        <a:defRPr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bwMode="auto">
          <a:xfrm>
            <a:off x="0" y="0"/>
            <a:ext cx="12192000" cy="6858000"/>
          </a:xfrm>
          <a:prstGeom prst="rect">
            <a:avLst/>
          </a:prstGeom>
          <a:solidFill>
            <a:srgbClr val="368FC2"/>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sp>
        <p:nvSpPr>
          <p:cNvPr id="7" name="Rectangle 2"/>
          <p:cNvSpPr/>
          <p:nvPr userDrawn="1"/>
        </p:nvSpPr>
        <p:spPr bwMode="auto">
          <a:xfrm>
            <a:off x="0" y="4330228"/>
            <a:ext cx="12192000" cy="2527772"/>
          </a:xfrm>
          <a:custGeom>
            <a:avLst/>
            <a:gdLst>
              <a:gd name="connsiteX0" fmla="*/ 0 w 12192000"/>
              <a:gd name="connsiteY0" fmla="*/ 0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0 h 1484784"/>
              <a:gd name="connsiteX0" fmla="*/ 0 w 12192000"/>
              <a:gd name="connsiteY0" fmla="*/ 1128713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1128713 h 1484784"/>
              <a:gd name="connsiteX0" fmla="*/ 0 w 12192000"/>
              <a:gd name="connsiteY0" fmla="*/ 2171701 h 2527772"/>
              <a:gd name="connsiteX1" fmla="*/ 12192000 w 12192000"/>
              <a:gd name="connsiteY1" fmla="*/ 0 h 2527772"/>
              <a:gd name="connsiteX2" fmla="*/ 12192000 w 12192000"/>
              <a:gd name="connsiteY2" fmla="*/ 2527772 h 2527772"/>
              <a:gd name="connsiteX3" fmla="*/ 0 w 12192000"/>
              <a:gd name="connsiteY3" fmla="*/ 2527772 h 2527772"/>
              <a:gd name="connsiteX4" fmla="*/ 0 w 12192000"/>
              <a:gd name="connsiteY4" fmla="*/ 2171701 h 2527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527772">
                <a:moveTo>
                  <a:pt x="0" y="2171701"/>
                </a:moveTo>
                <a:lnTo>
                  <a:pt x="12192000" y="0"/>
                </a:lnTo>
                <a:lnTo>
                  <a:pt x="12192000" y="2527772"/>
                </a:lnTo>
                <a:lnTo>
                  <a:pt x="0" y="2527772"/>
                </a:lnTo>
                <a:lnTo>
                  <a:pt x="0" y="2171701"/>
                </a:lnTo>
                <a:close/>
              </a:path>
            </a:pathLst>
          </a:cu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68208" y="4797152"/>
            <a:ext cx="3959352" cy="1801368"/>
          </a:xfrm>
          <a:prstGeom prst="rect">
            <a:avLst/>
          </a:prstGeom>
        </p:spPr>
      </p:pic>
    </p:spTree>
    <p:extLst>
      <p:ext uri="{BB962C8B-B14F-4D97-AF65-F5344CB8AC3E}">
        <p14:creationId xmlns:p14="http://schemas.microsoft.com/office/powerpoint/2010/main" val="771231942"/>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844083" rtl="0" eaLnBrk="1" latinLnBrk="0" hangingPunct="1">
        <a:lnSpc>
          <a:spcPct val="90000"/>
        </a:lnSpc>
        <a:spcBef>
          <a:spcPct val="0"/>
        </a:spcBef>
        <a:buNone/>
        <a:defRPr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a:buChar char="•"/>
        <a:defRPr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a:buChar char="•"/>
        <a:defRPr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a:buChar char="•"/>
        <a:defRPr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auto">
          <a:xfrm>
            <a:off x="0" y="162069"/>
            <a:ext cx="12192000" cy="656590"/>
          </a:xfrm>
          <a:prstGeom prst="rect">
            <a:avLst/>
          </a:prstGeom>
          <a:solidFill>
            <a:srgbClr val="2533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rgbClr val="000000"/>
              </a:solidFill>
              <a:effectLst/>
              <a:latin typeface="Helvetica Light" charset="0"/>
              <a:ea typeface="Helvetica Light" charset="0"/>
              <a:cs typeface="Helvetica Light" charset="0"/>
              <a:sym typeface="Helvetica Light" charset="0"/>
            </a:endParaRPr>
          </a:p>
        </p:txBody>
      </p:sp>
      <p:sp>
        <p:nvSpPr>
          <p:cNvPr id="8" name="Freeform 7"/>
          <p:cNvSpPr/>
          <p:nvPr userDrawn="1"/>
        </p:nvSpPr>
        <p:spPr bwMode="auto">
          <a:xfrm>
            <a:off x="-98337" y="6143526"/>
            <a:ext cx="12390496" cy="656590"/>
          </a:xfrm>
          <a:custGeom>
            <a:avLst/>
            <a:gdLst>
              <a:gd name="connsiteX0" fmla="*/ 10067278 w 10067278"/>
              <a:gd name="connsiteY0" fmla="*/ 0 h 958789"/>
              <a:gd name="connsiteX1" fmla="*/ 0 w 10067278"/>
              <a:gd name="connsiteY1" fmla="*/ 710214 h 958789"/>
              <a:gd name="connsiteX2" fmla="*/ 0 w 10067278"/>
              <a:gd name="connsiteY2" fmla="*/ 958789 h 958789"/>
              <a:gd name="connsiteX3" fmla="*/ 10067278 w 10067278"/>
              <a:gd name="connsiteY3" fmla="*/ 958789 h 958789"/>
              <a:gd name="connsiteX4" fmla="*/ 10067278 w 10067278"/>
              <a:gd name="connsiteY4" fmla="*/ 0 h 958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7278" h="958789">
                <a:moveTo>
                  <a:pt x="10067278" y="0"/>
                </a:moveTo>
                <a:lnTo>
                  <a:pt x="0" y="710214"/>
                </a:lnTo>
                <a:lnTo>
                  <a:pt x="0" y="958789"/>
                </a:lnTo>
                <a:lnTo>
                  <a:pt x="10067278" y="958789"/>
                </a:lnTo>
                <a:cubicBezTo>
                  <a:pt x="10064319" y="639193"/>
                  <a:pt x="10061359" y="319596"/>
                  <a:pt x="10067278" y="0"/>
                </a:cubicBezTo>
                <a:close/>
              </a:path>
            </a:pathLst>
          </a:custGeom>
          <a:solidFill>
            <a:srgbClr val="2533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a:ln>
                <a:noFill/>
              </a:ln>
              <a:solidFill>
                <a:srgbClr val="000000"/>
              </a:solidFill>
              <a:effectLst/>
              <a:latin typeface="Helvetica Light" charset="0"/>
              <a:ea typeface="Helvetica Light" charset="0"/>
              <a:cs typeface="Helvetica Light" charset="0"/>
              <a:sym typeface="Helvetica Light" charset="0"/>
            </a:endParaRPr>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915086" y="6146368"/>
            <a:ext cx="2030180" cy="667008"/>
          </a:xfrm>
          <a:prstGeom prst="rect">
            <a:avLst/>
          </a:prstGeom>
        </p:spPr>
      </p:pic>
    </p:spTree>
    <p:extLst>
      <p:ext uri="{BB962C8B-B14F-4D97-AF65-F5344CB8AC3E}">
        <p14:creationId xmlns:p14="http://schemas.microsoft.com/office/powerpoint/2010/main" val="2177711975"/>
      </p:ext>
    </p:extLst>
  </p:cSld>
  <p:clrMap bg1="lt1" tx1="dk1" bg2="lt2" tx2="dk2" accent1="accent1" accent2="accent2" accent3="accent3" accent4="accent4" accent5="accent5" accent6="accent6" hlink="hlink" folHlink="folHlink"/>
  <p:sldLayoutIdLst>
    <p:sldLayoutId id="2147483720" r:id="rId1"/>
    <p:sldLayoutId id="214748372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12B315C-E637-2546-B62B-1E1A214C639E}"/>
              </a:ext>
            </a:extLst>
          </p:cNvPr>
          <p:cNvSpPr/>
          <p:nvPr/>
        </p:nvSpPr>
        <p:spPr bwMode="auto">
          <a:xfrm>
            <a:off x="1487488" y="411761"/>
            <a:ext cx="8568952" cy="1210588"/>
          </a:xfrm>
          <a:prstGeom prst="rect">
            <a:avLst/>
          </a:pr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defTabSz="584200" rtl="0" eaLnBrk="1" fontAlgn="base" latinLnBrk="0" hangingPunct="0">
              <a:lnSpc>
                <a:spcPct val="100000"/>
              </a:lnSpc>
              <a:spcBef>
                <a:spcPct val="0"/>
              </a:spcBef>
              <a:spcAft>
                <a:spcPct val="0"/>
              </a:spcAft>
              <a:buClrTx/>
              <a:buSzTx/>
              <a:buFontTx/>
              <a:buNone/>
              <a:tabLst/>
            </a:pPr>
            <a:r>
              <a:rPr kumimoji="0" lang="cy-GB" sz="3600" b="1" i="0" u="none" strike="noStrike" cap="none" normalizeH="0" baseline="0" dirty="0">
                <a:ln>
                  <a:noFill/>
                </a:ln>
                <a:solidFill>
                  <a:schemeClr val="bg1"/>
                </a:solidFill>
                <a:effectLst/>
                <a:latin typeface="Helvetica Light" charset="0"/>
                <a:ea typeface="Helvetica Light" charset="0"/>
                <a:cs typeface="+mj-cs"/>
                <a:sym typeface="Helvetica Light" charset="0"/>
              </a:rPr>
              <a:t>Diwrnod Hawliau Gofalwyr </a:t>
            </a:r>
          </a:p>
          <a:p>
            <a:pPr marL="0" marR="0" indent="0" defTabSz="584200" rtl="0" eaLnBrk="1"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chemeClr val="bg1"/>
                </a:solidFill>
                <a:effectLst/>
                <a:latin typeface="Helvetica Light" charset="0"/>
                <a:ea typeface="Helvetica Light" charset="0"/>
                <a:cs typeface="+mj-cs"/>
                <a:sym typeface="Helvetica Light" charset="0"/>
              </a:rPr>
              <a:t>Carers Rights Day</a:t>
            </a:r>
          </a:p>
        </p:txBody>
      </p:sp>
      <p:sp>
        <p:nvSpPr>
          <p:cNvPr id="10" name="Title 1">
            <a:extLst>
              <a:ext uri="{FF2B5EF4-FFF2-40B4-BE49-F238E27FC236}">
                <a16:creationId xmlns:a16="http://schemas.microsoft.com/office/drawing/2014/main" id="{4A7AA613-017C-464A-BF85-21E8AA0EFFD5}"/>
              </a:ext>
            </a:extLst>
          </p:cNvPr>
          <p:cNvSpPr txBox="1">
            <a:spLocks/>
          </p:cNvSpPr>
          <p:nvPr/>
        </p:nvSpPr>
        <p:spPr>
          <a:xfrm>
            <a:off x="520592" y="476672"/>
            <a:ext cx="8421067" cy="864096"/>
          </a:xfrm>
          <a:prstGeom prst="rect">
            <a:avLst/>
          </a:prstGeom>
        </p:spPr>
        <p:txBody>
          <a:bodyPr/>
          <a:lstStyle>
            <a:lvl1pPr algn="l" defTabSz="397230" rtl="0" fontAlgn="base" hangingPunct="0">
              <a:lnSpc>
                <a:spcPct val="120000"/>
              </a:lnSpc>
              <a:spcBef>
                <a:spcPct val="0"/>
              </a:spcBef>
              <a:spcAft>
                <a:spcPct val="0"/>
              </a:spcAft>
              <a:defRPr sz="1939">
                <a:solidFill>
                  <a:srgbClr val="FFFFFF"/>
                </a:solidFill>
                <a:latin typeface="+mj-lt"/>
                <a:ea typeface="+mj-ea"/>
                <a:cs typeface="+mj-cs"/>
                <a:sym typeface="Arial" pitchFamily="34" charset="0"/>
              </a:defRPr>
            </a:lvl1pPr>
            <a:lvl2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2pPr>
            <a:lvl3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3pPr>
            <a:lvl4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4pPr>
            <a:lvl5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5pPr>
            <a:lvl6pPr marL="310876"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6pPr>
            <a:lvl7pPr marL="621751"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7pPr>
            <a:lvl8pPr marL="932627"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8pPr>
            <a:lvl9pPr marL="1243502"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9pPr>
          </a:lstStyle>
          <a:p>
            <a:r>
              <a:rPr lang="en-GB" sz="4800" b="1" kern="0" dirty="0">
                <a:latin typeface="Arial" panose="020B0604020202020204" pitchFamily="34" charset="0"/>
                <a:cs typeface="Arial" panose="020B0604020202020204" pitchFamily="34" charset="0"/>
              </a:rPr>
              <a:t> </a:t>
            </a:r>
          </a:p>
        </p:txBody>
      </p:sp>
      <p:sp>
        <p:nvSpPr>
          <p:cNvPr id="11" name="Rectangle 10">
            <a:extLst>
              <a:ext uri="{FF2B5EF4-FFF2-40B4-BE49-F238E27FC236}">
                <a16:creationId xmlns:a16="http://schemas.microsoft.com/office/drawing/2014/main" id="{3BDAD005-806C-BA4A-AD93-A5914B1CC467}"/>
              </a:ext>
            </a:extLst>
          </p:cNvPr>
          <p:cNvSpPr/>
          <p:nvPr/>
        </p:nvSpPr>
        <p:spPr bwMode="auto">
          <a:xfrm>
            <a:off x="4439816" y="2450342"/>
            <a:ext cx="2664296" cy="656590"/>
          </a:xfrm>
          <a:prstGeom prst="rect">
            <a:avLst/>
          </a:prstGeom>
          <a:solidFill>
            <a:srgbClr val="236AA7"/>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r" defTabSz="584200" rtl="0" eaLnBrk="1" fontAlgn="base" latinLnBrk="0" hangingPunct="0">
              <a:lnSpc>
                <a:spcPct val="100000"/>
              </a:lnSpc>
              <a:spcBef>
                <a:spcPct val="0"/>
              </a:spcBef>
              <a:spcAft>
                <a:spcPct val="0"/>
              </a:spcAft>
              <a:buClrTx/>
              <a:buSzTx/>
              <a:buFontTx/>
              <a:buNone/>
              <a:tabLst/>
            </a:pPr>
            <a:r>
              <a:rPr lang="en-US" sz="3600" b="1" dirty="0">
                <a:solidFill>
                  <a:schemeClr val="bg1"/>
                </a:solidFill>
                <a:cs typeface="+mj-cs"/>
              </a:rPr>
              <a:t>24.11.2022 </a:t>
            </a:r>
            <a:endParaRPr kumimoji="0" lang="en-US" sz="3600" b="1" i="0" u="none" strike="noStrike" cap="none" normalizeH="0" baseline="0" dirty="0">
              <a:ln>
                <a:noFill/>
              </a:ln>
              <a:solidFill>
                <a:schemeClr val="bg1"/>
              </a:solidFill>
              <a:effectLst/>
              <a:latin typeface="Helvetica Light" charset="0"/>
              <a:ea typeface="Helvetica Light" charset="0"/>
              <a:cs typeface="+mj-cs"/>
              <a:sym typeface="Helvetica Light" charset="0"/>
            </a:endParaRPr>
          </a:p>
        </p:txBody>
      </p:sp>
      <p:sp>
        <p:nvSpPr>
          <p:cNvPr id="15" name="Title 1">
            <a:extLst>
              <a:ext uri="{FF2B5EF4-FFF2-40B4-BE49-F238E27FC236}">
                <a16:creationId xmlns:a16="http://schemas.microsoft.com/office/drawing/2014/main" id="{A8D91B41-A7C8-EF45-989C-1EEF67863459}"/>
              </a:ext>
            </a:extLst>
          </p:cNvPr>
          <p:cNvSpPr txBox="1">
            <a:spLocks/>
          </p:cNvSpPr>
          <p:nvPr/>
        </p:nvSpPr>
        <p:spPr>
          <a:xfrm>
            <a:off x="551384" y="2277517"/>
            <a:ext cx="8421067" cy="864096"/>
          </a:xfrm>
          <a:prstGeom prst="rect">
            <a:avLst/>
          </a:prstGeom>
        </p:spPr>
        <p:txBody>
          <a:bodyPr/>
          <a:lstStyle>
            <a:lvl1pPr algn="l" defTabSz="430322" rtl="0" fontAlgn="base" hangingPunct="0">
              <a:lnSpc>
                <a:spcPct val="120000"/>
              </a:lnSpc>
              <a:spcBef>
                <a:spcPct val="0"/>
              </a:spcBef>
              <a:spcAft>
                <a:spcPct val="0"/>
              </a:spcAft>
              <a:defRPr sz="2100">
                <a:solidFill>
                  <a:srgbClr val="FFFFFF"/>
                </a:solidFill>
                <a:latin typeface="+mj-lt"/>
                <a:ea typeface="+mj-ea"/>
                <a:cs typeface="+mj-cs"/>
                <a:sym typeface="Arial" pitchFamily="34" charset="0"/>
              </a:defRPr>
            </a:lvl1pPr>
            <a:lvl2pPr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2pPr>
            <a:lvl3pPr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3pPr>
            <a:lvl4pPr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4pPr>
            <a:lvl5pPr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5pPr>
            <a:lvl6pPr marL="336774"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6pPr>
            <a:lvl7pPr marL="673547"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7pPr>
            <a:lvl8pPr marL="1010321"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8pPr>
            <a:lvl9pPr marL="1347094"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9pPr>
          </a:lstStyle>
          <a:p>
            <a:endParaRPr lang="en-US" sz="4800" b="1" kern="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5A3B916-2D17-2B3A-510A-2C826EA1D164}"/>
              </a:ext>
            </a:extLst>
          </p:cNvPr>
          <p:cNvSpPr txBox="1"/>
          <p:nvPr/>
        </p:nvSpPr>
        <p:spPr>
          <a:xfrm>
            <a:off x="1487488" y="3682431"/>
            <a:ext cx="8856984" cy="1323439"/>
          </a:xfrm>
          <a:prstGeom prst="rect">
            <a:avLst/>
          </a:prstGeom>
          <a:noFill/>
        </p:spPr>
        <p:txBody>
          <a:bodyPr wrap="square">
            <a:spAutoFit/>
          </a:bodyPr>
          <a:lstStyle/>
          <a:p>
            <a:r>
              <a:rPr lang="cy-GB" sz="4000" b="1" dirty="0">
                <a:latin typeface="Arial" panose="020B0604020202020204" pitchFamily="34" charset="0"/>
                <a:cs typeface="Arial" panose="020B0604020202020204" pitchFamily="34" charset="0"/>
              </a:rPr>
              <a:t>Siartr Gofalwyr di-dâl </a:t>
            </a:r>
          </a:p>
          <a:p>
            <a:r>
              <a:rPr lang="en-GB" sz="4000" b="1" dirty="0">
                <a:latin typeface="Arial" panose="020B0604020202020204" pitchFamily="34" charset="0"/>
                <a:cs typeface="Arial" panose="020B0604020202020204" pitchFamily="34" charset="0"/>
              </a:rPr>
              <a:t>The Unpaid Carers Charter</a:t>
            </a:r>
          </a:p>
        </p:txBody>
      </p:sp>
    </p:spTree>
    <p:extLst>
      <p:ext uri="{BB962C8B-B14F-4D97-AF65-F5344CB8AC3E}">
        <p14:creationId xmlns:p14="http://schemas.microsoft.com/office/powerpoint/2010/main" val="1590209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7106-12CE-4F24-8AA9-BD85DF1F9DEB}"/>
              </a:ext>
            </a:extLst>
          </p:cNvPr>
          <p:cNvSpPr>
            <a:spLocks noGrp="1"/>
          </p:cNvSpPr>
          <p:nvPr>
            <p:ph type="ctrTitle"/>
          </p:nvPr>
        </p:nvSpPr>
        <p:spPr/>
        <p:txBody>
          <a:bodyPr/>
          <a:lstStyle/>
          <a:p>
            <a:br>
              <a:rPr lang="en-GB" sz="4400" b="1" dirty="0">
                <a:solidFill>
                  <a:schemeClr val="tx1"/>
                </a:solidFill>
              </a:rPr>
            </a:br>
            <a:br>
              <a:rPr lang="en-GB" sz="4400" b="1" dirty="0">
                <a:solidFill>
                  <a:schemeClr val="tx1"/>
                </a:solidFill>
              </a:rPr>
            </a:br>
            <a:br>
              <a:rPr lang="en-GB" sz="4400" b="1" dirty="0">
                <a:solidFill>
                  <a:schemeClr val="tx1"/>
                </a:solidFill>
              </a:rPr>
            </a:br>
            <a:br>
              <a:rPr lang="en-GB" sz="4400" dirty="0"/>
            </a:br>
            <a:r>
              <a:rPr lang="en-GB" sz="4400" b="1" dirty="0">
                <a:solidFill>
                  <a:schemeClr val="tx1"/>
                </a:solidFill>
              </a:rPr>
              <a:t> </a:t>
            </a:r>
            <a:r>
              <a:rPr lang="cy-GB" sz="3800" dirty="0"/>
              <a:t>Prif Negeseuon </a:t>
            </a:r>
            <a:r>
              <a:rPr lang="en-GB" sz="3800" dirty="0"/>
              <a:t>- Summary of Key Messages</a:t>
            </a:r>
            <a:r>
              <a:rPr lang="en-GB" sz="3800" b="1" dirty="0">
                <a:solidFill>
                  <a:schemeClr val="tx1"/>
                </a:solidFill>
              </a:rPr>
              <a:t>                              </a:t>
            </a:r>
            <a:endParaRPr lang="en-GB" sz="3800" dirty="0"/>
          </a:p>
        </p:txBody>
      </p:sp>
      <p:sp>
        <p:nvSpPr>
          <p:cNvPr id="3" name="Content Placeholder 2">
            <a:extLst>
              <a:ext uri="{FF2B5EF4-FFF2-40B4-BE49-F238E27FC236}">
                <a16:creationId xmlns:a16="http://schemas.microsoft.com/office/drawing/2014/main" id="{B1F5EFB2-3695-561E-0049-0CEDD72B334D}"/>
              </a:ext>
            </a:extLst>
          </p:cNvPr>
          <p:cNvSpPr>
            <a:spLocks noGrp="1"/>
          </p:cNvSpPr>
          <p:nvPr>
            <p:ph sz="quarter" idx="10"/>
          </p:nvPr>
        </p:nvSpPr>
        <p:spPr/>
        <p:txBody>
          <a:bodyPr/>
          <a:lstStyle/>
          <a:p>
            <a:r>
              <a:rPr lang="cy-GB" sz="4000" b="1" dirty="0">
                <a:latin typeface="Arial" panose="020B0604020202020204" pitchFamily="34" charset="0"/>
                <a:cs typeface="Arial" panose="020B0604020202020204" pitchFamily="34" charset="0"/>
              </a:rPr>
              <a:t>Cynrychiolaeth </a:t>
            </a:r>
          </a:p>
          <a:p>
            <a:r>
              <a:rPr lang="cy-GB" sz="4000" b="1" dirty="0">
                <a:latin typeface="Arial" panose="020B0604020202020204" pitchFamily="34" charset="0"/>
                <a:cs typeface="Arial" panose="020B0604020202020204" pitchFamily="34" charset="0"/>
              </a:rPr>
              <a:t>ac </a:t>
            </a:r>
          </a:p>
          <a:p>
            <a:r>
              <a:rPr lang="cy-GB" sz="4000" b="1" dirty="0">
                <a:latin typeface="Arial" panose="020B0604020202020204" pitchFamily="34" charset="0"/>
                <a:cs typeface="Arial" panose="020B0604020202020204" pitchFamily="34" charset="0"/>
              </a:rPr>
              <a:t>Eiriolaeth </a:t>
            </a:r>
          </a:p>
        </p:txBody>
      </p:sp>
      <p:sp>
        <p:nvSpPr>
          <p:cNvPr id="5" name="Content Placeholder 4">
            <a:extLst>
              <a:ext uri="{FF2B5EF4-FFF2-40B4-BE49-F238E27FC236}">
                <a16:creationId xmlns:a16="http://schemas.microsoft.com/office/drawing/2014/main" id="{5F581486-7BB9-6254-E998-45B15F188367}"/>
              </a:ext>
            </a:extLst>
          </p:cNvPr>
          <p:cNvSpPr>
            <a:spLocks noGrp="1"/>
          </p:cNvSpPr>
          <p:nvPr>
            <p:ph sz="quarter" idx="11"/>
          </p:nvPr>
        </p:nvSpPr>
        <p:spPr/>
        <p:txBody>
          <a:bodyPr/>
          <a:lstStyle/>
          <a:p>
            <a:pPr algn="ctr"/>
            <a:r>
              <a:rPr lang="en-US" sz="4000" b="1" i="0" u="none" strike="noStrike" baseline="0" dirty="0">
                <a:latin typeface="Arial" panose="020B0604020202020204" pitchFamily="34" charset="0"/>
                <a:cs typeface="Arial" panose="020B0604020202020204" pitchFamily="34" charset="0"/>
              </a:rPr>
              <a:t>Representation </a:t>
            </a:r>
          </a:p>
          <a:p>
            <a:endParaRPr lang="en-US" sz="4000" b="1" i="0" u="none" strike="noStrike" baseline="0" dirty="0">
              <a:latin typeface="Arial" panose="020B0604020202020204" pitchFamily="34" charset="0"/>
              <a:cs typeface="Arial" panose="020B0604020202020204" pitchFamily="34" charset="0"/>
            </a:endParaRPr>
          </a:p>
          <a:p>
            <a:pPr algn="ctr"/>
            <a:r>
              <a:rPr lang="en-US" sz="4000" b="1" i="0" u="none" strike="noStrike" baseline="0" dirty="0">
                <a:latin typeface="Arial" panose="020B0604020202020204" pitchFamily="34" charset="0"/>
                <a:cs typeface="Arial" panose="020B0604020202020204" pitchFamily="34" charset="0"/>
              </a:rPr>
              <a:t>and </a:t>
            </a:r>
          </a:p>
          <a:p>
            <a:endParaRPr lang="en-US" sz="4000" b="1" dirty="0">
              <a:latin typeface="Arial" panose="020B0604020202020204" pitchFamily="34" charset="0"/>
              <a:cs typeface="Arial" panose="020B0604020202020204" pitchFamily="34" charset="0"/>
            </a:endParaRPr>
          </a:p>
          <a:p>
            <a:pPr algn="ctr"/>
            <a:r>
              <a:rPr lang="en-US" sz="4000" b="1" i="0" u="none" strike="noStrike" baseline="0" dirty="0">
                <a:latin typeface="Arial" panose="020B0604020202020204" pitchFamily="34" charset="0"/>
                <a:cs typeface="Arial" panose="020B0604020202020204" pitchFamily="34" charset="0"/>
              </a:rPr>
              <a:t>Advocacy</a:t>
            </a:r>
          </a:p>
          <a:p>
            <a:endParaRPr lang="en-GB" dirty="0"/>
          </a:p>
        </p:txBody>
      </p:sp>
    </p:spTree>
    <p:extLst>
      <p:ext uri="{BB962C8B-B14F-4D97-AF65-F5344CB8AC3E}">
        <p14:creationId xmlns:p14="http://schemas.microsoft.com/office/powerpoint/2010/main" val="131527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6D161-13D5-4412-9621-6CF8EA9AD915}"/>
              </a:ext>
            </a:extLst>
          </p:cNvPr>
          <p:cNvSpPr>
            <a:spLocks noGrp="1"/>
          </p:cNvSpPr>
          <p:nvPr>
            <p:ph type="ctrTitle"/>
          </p:nvPr>
        </p:nvSpPr>
        <p:spPr/>
        <p:txBody>
          <a:bodyPr/>
          <a:lstStyle/>
          <a:p>
            <a:r>
              <a:rPr lang="en-GB" sz="4000" dirty="0"/>
              <a:t>                                    </a:t>
            </a:r>
          </a:p>
        </p:txBody>
      </p:sp>
      <p:sp>
        <p:nvSpPr>
          <p:cNvPr id="3" name="Content Placeholder 2">
            <a:extLst>
              <a:ext uri="{FF2B5EF4-FFF2-40B4-BE49-F238E27FC236}">
                <a16:creationId xmlns:a16="http://schemas.microsoft.com/office/drawing/2014/main" id="{183867F7-B707-48EE-0CFE-59B51D3BC622}"/>
              </a:ext>
            </a:extLst>
          </p:cNvPr>
          <p:cNvSpPr>
            <a:spLocks noGrp="1"/>
          </p:cNvSpPr>
          <p:nvPr>
            <p:ph sz="quarter" idx="10"/>
          </p:nvPr>
        </p:nvSpPr>
        <p:spPr/>
        <p:txBody>
          <a:bodyPr/>
          <a:lstStyle/>
          <a:p>
            <a:endParaRPr lang="cy-GB" sz="4000" b="1" dirty="0">
              <a:latin typeface="Arial" panose="020B0604020202020204" pitchFamily="34" charset="0"/>
              <a:cs typeface="Arial" panose="020B0604020202020204" pitchFamily="34" charset="0"/>
            </a:endParaRPr>
          </a:p>
          <a:p>
            <a:endParaRPr lang="cy-GB" sz="4000" b="1" dirty="0">
              <a:latin typeface="Arial" panose="020B0604020202020204" pitchFamily="34" charset="0"/>
              <a:cs typeface="Arial" panose="020B0604020202020204" pitchFamily="34" charset="0"/>
            </a:endParaRPr>
          </a:p>
          <a:p>
            <a:endParaRPr lang="cy-GB" sz="4000" b="1" dirty="0">
              <a:latin typeface="Arial" panose="020B0604020202020204" pitchFamily="34" charset="0"/>
              <a:cs typeface="Arial" panose="020B0604020202020204" pitchFamily="34" charset="0"/>
            </a:endParaRPr>
          </a:p>
          <a:p>
            <a:r>
              <a:rPr lang="cy-GB" sz="4000" b="1" dirty="0">
                <a:latin typeface="Arial" panose="020B0604020202020204" pitchFamily="34" charset="0"/>
                <a:cs typeface="Arial" panose="020B0604020202020204" pitchFamily="34" charset="0"/>
              </a:rPr>
              <a:t>Taliad Gofalwyr </a:t>
            </a:r>
          </a:p>
        </p:txBody>
      </p:sp>
      <p:sp>
        <p:nvSpPr>
          <p:cNvPr id="4" name="Content Placeholder 3">
            <a:extLst>
              <a:ext uri="{FF2B5EF4-FFF2-40B4-BE49-F238E27FC236}">
                <a16:creationId xmlns:a16="http://schemas.microsoft.com/office/drawing/2014/main" id="{2887590D-7BB6-4077-90E5-2E55829264A2}"/>
              </a:ext>
            </a:extLst>
          </p:cNvPr>
          <p:cNvSpPr>
            <a:spLocks noGrp="1"/>
          </p:cNvSpPr>
          <p:nvPr>
            <p:ph sz="quarter" idx="11"/>
          </p:nvPr>
        </p:nvSpPr>
        <p:spPr/>
        <p:txBody>
          <a:bodyPr/>
          <a:lstStyle/>
          <a:p>
            <a:pPr lvl="0" algn="r">
              <a:tabLst>
                <a:tab pos="457200" algn="l"/>
                <a:tab pos="457200" algn="l"/>
                <a:tab pos="457200" algn="l"/>
                <a:tab pos="457200" algn="l"/>
              </a:tabLst>
            </a:pPr>
            <a:endParaRPr lang="en-GB" sz="3200" dirty="0">
              <a:solidFill>
                <a:srgbClr val="002060"/>
              </a:solidFill>
              <a:latin typeface="Arial" panose="020B0604020202020204" pitchFamily="34" charset="0"/>
              <a:cs typeface="Arial" panose="020B0604020202020204" pitchFamily="34" charset="0"/>
            </a:endParaRPr>
          </a:p>
          <a:p>
            <a:pPr lvl="0" algn="r">
              <a:tabLst>
                <a:tab pos="457200" algn="l"/>
                <a:tab pos="457200" algn="l"/>
                <a:tab pos="457200" algn="l"/>
                <a:tab pos="457200" algn="l"/>
              </a:tabLst>
            </a:pPr>
            <a:endParaRPr lang="en-GB" sz="3200" dirty="0">
              <a:solidFill>
                <a:srgbClr val="002060"/>
              </a:solidFill>
              <a:latin typeface="Arial" panose="020B0604020202020204" pitchFamily="34" charset="0"/>
              <a:cs typeface="Arial" panose="020B0604020202020204" pitchFamily="34" charset="0"/>
            </a:endParaRPr>
          </a:p>
          <a:p>
            <a:pPr lvl="0" algn="r">
              <a:tabLst>
                <a:tab pos="457200" algn="l"/>
                <a:tab pos="457200" algn="l"/>
                <a:tab pos="457200" algn="l"/>
                <a:tab pos="457200" algn="l"/>
              </a:tabLst>
            </a:pPr>
            <a:endParaRPr lang="en-GB" sz="3200" dirty="0">
              <a:solidFill>
                <a:srgbClr val="002060"/>
              </a:solidFill>
              <a:latin typeface="Arial" panose="020B0604020202020204" pitchFamily="34" charset="0"/>
              <a:cs typeface="Arial" panose="020B0604020202020204" pitchFamily="34" charset="0"/>
            </a:endParaRPr>
          </a:p>
          <a:p>
            <a:pPr lvl="0" algn="r">
              <a:tabLst>
                <a:tab pos="457200" algn="l"/>
                <a:tab pos="457200" algn="l"/>
                <a:tab pos="457200" algn="l"/>
                <a:tab pos="457200" algn="l"/>
              </a:tabLst>
            </a:pPr>
            <a:r>
              <a:rPr lang="en-GB" sz="4000" b="1" dirty="0">
                <a:latin typeface="Arial" panose="020B0604020202020204" pitchFamily="34" charset="0"/>
                <a:cs typeface="Arial" panose="020B0604020202020204" pitchFamily="34" charset="0"/>
              </a:rPr>
              <a:t>Carers Allowance</a:t>
            </a:r>
          </a:p>
          <a:p>
            <a:pPr marL="342900" lvl="0" indent="-342900">
              <a:buFont typeface="Symbol" panose="05050102010706020507" pitchFamily="18" charset="2"/>
              <a:buChar char=""/>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a:p>
            <a:pPr lvl="0">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a:p>
            <a:pPr lvl="0">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286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6D161-13D5-4412-9621-6CF8EA9AD915}"/>
              </a:ext>
            </a:extLst>
          </p:cNvPr>
          <p:cNvSpPr>
            <a:spLocks noGrp="1"/>
          </p:cNvSpPr>
          <p:nvPr>
            <p:ph type="ctrTitle"/>
          </p:nvPr>
        </p:nvSpPr>
        <p:spPr/>
        <p:txBody>
          <a:bodyPr/>
          <a:lstStyle/>
          <a:p>
            <a:r>
              <a:rPr lang="en-GB" sz="4000" dirty="0"/>
              <a:t>                                    </a:t>
            </a:r>
          </a:p>
        </p:txBody>
      </p:sp>
      <p:sp>
        <p:nvSpPr>
          <p:cNvPr id="3" name="Content Placeholder 2">
            <a:extLst>
              <a:ext uri="{FF2B5EF4-FFF2-40B4-BE49-F238E27FC236}">
                <a16:creationId xmlns:a16="http://schemas.microsoft.com/office/drawing/2014/main" id="{4B93A9FE-0ECA-4613-FAB5-BD13811D638A}"/>
              </a:ext>
            </a:extLst>
          </p:cNvPr>
          <p:cNvSpPr>
            <a:spLocks noGrp="1"/>
          </p:cNvSpPr>
          <p:nvPr>
            <p:ph sz="quarter" idx="10"/>
          </p:nvPr>
        </p:nvSpPr>
        <p:spPr/>
        <p:txBody>
          <a:bodyPr/>
          <a:lstStyle/>
          <a:p>
            <a:endParaRPr lang="cy-GB" sz="4000" b="1" dirty="0">
              <a:latin typeface="Arial" panose="020B0604020202020204" pitchFamily="34" charset="0"/>
              <a:cs typeface="Arial" panose="020B0604020202020204" pitchFamily="34" charset="0"/>
            </a:endParaRPr>
          </a:p>
          <a:p>
            <a:endParaRPr lang="cy-GB" sz="4000" b="1" dirty="0">
              <a:latin typeface="Arial" panose="020B0604020202020204" pitchFamily="34" charset="0"/>
              <a:cs typeface="Arial" panose="020B0604020202020204" pitchFamily="34" charset="0"/>
            </a:endParaRPr>
          </a:p>
          <a:p>
            <a:r>
              <a:rPr lang="cy-GB" sz="4000" b="1" dirty="0">
                <a:latin typeface="Arial" panose="020B0604020202020204" pitchFamily="34" charset="0"/>
                <a:cs typeface="Arial" panose="020B0604020202020204" pitchFamily="34" charset="0"/>
              </a:rPr>
              <a:t>Gadael yr Ysbyty </a:t>
            </a:r>
          </a:p>
        </p:txBody>
      </p:sp>
      <p:sp>
        <p:nvSpPr>
          <p:cNvPr id="4" name="Content Placeholder 3">
            <a:extLst>
              <a:ext uri="{FF2B5EF4-FFF2-40B4-BE49-F238E27FC236}">
                <a16:creationId xmlns:a16="http://schemas.microsoft.com/office/drawing/2014/main" id="{2887590D-7BB6-4077-90E5-2E55829264A2}"/>
              </a:ext>
            </a:extLst>
          </p:cNvPr>
          <p:cNvSpPr>
            <a:spLocks noGrp="1"/>
          </p:cNvSpPr>
          <p:nvPr>
            <p:ph sz="quarter" idx="11"/>
          </p:nvPr>
        </p:nvSpPr>
        <p:spPr/>
        <p:txBody>
          <a:bodyPr/>
          <a:lstStyle/>
          <a:p>
            <a:pPr lvl="0">
              <a:tabLst>
                <a:tab pos="457200" algn="l"/>
                <a:tab pos="457200" algn="l"/>
                <a:tab pos="457200" algn="l"/>
                <a:tab pos="457200" algn="l"/>
              </a:tabLst>
            </a:pPr>
            <a:endParaRPr lang="en-GB" sz="2000" dirty="0">
              <a:solidFill>
                <a:schemeClr val="tx2">
                  <a:lumMod val="50000"/>
                </a:schemeClr>
              </a:solidFill>
              <a:latin typeface="Arial" panose="020B0604020202020204" pitchFamily="34" charset="0"/>
              <a:cs typeface="Arial" panose="020B0604020202020204" pitchFamily="34" charset="0"/>
            </a:endParaRPr>
          </a:p>
          <a:p>
            <a:pPr lvl="0">
              <a:tabLst>
                <a:tab pos="457200" algn="l"/>
                <a:tab pos="457200" algn="l"/>
                <a:tab pos="457200" algn="l"/>
                <a:tab pos="457200" algn="l"/>
              </a:tabLst>
            </a:pPr>
            <a:endParaRPr lang="en-GB" sz="1800" dirty="0">
              <a:solidFill>
                <a:srgbClr val="002060"/>
              </a:solidFill>
              <a:latin typeface="Arial" panose="020B0604020202020204" pitchFamily="34" charset="0"/>
              <a:cs typeface="Arial" panose="020B0604020202020204" pitchFamily="34" charset="0"/>
            </a:endParaRPr>
          </a:p>
          <a:p>
            <a:pPr lvl="0">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4699929-CF1E-EDD7-85CF-FC7A29F819A9}"/>
              </a:ext>
            </a:extLst>
          </p:cNvPr>
          <p:cNvSpPr txBox="1"/>
          <p:nvPr/>
        </p:nvSpPr>
        <p:spPr>
          <a:xfrm>
            <a:off x="6600056" y="2708920"/>
            <a:ext cx="4608512" cy="1938992"/>
          </a:xfrm>
          <a:prstGeom prst="rect">
            <a:avLst/>
          </a:prstGeom>
          <a:noFill/>
        </p:spPr>
        <p:txBody>
          <a:bodyPr wrap="square">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4000" b="1" dirty="0">
                <a:solidFill>
                  <a:schemeClr val="tx1"/>
                </a:solidFill>
                <a:latin typeface="Arial" panose="020B0604020202020204" pitchFamily="34" charset="0"/>
                <a:cs typeface="Arial" panose="020B0604020202020204" pitchFamily="34" charset="0"/>
              </a:rPr>
              <a:t>Hospital</a:t>
            </a:r>
          </a:p>
          <a:p>
            <a:pPr marL="0" marR="0" lvl="0" indent="0" defTabSz="914400" rtl="0" eaLnBrk="1" fontAlgn="auto" latinLnBrk="0" hangingPunct="1">
              <a:lnSpc>
                <a:spcPct val="100000"/>
              </a:lnSpc>
              <a:spcBef>
                <a:spcPts val="0"/>
              </a:spcBef>
              <a:spcAft>
                <a:spcPts val="0"/>
              </a:spcAft>
              <a:buClrTx/>
              <a:buSzTx/>
              <a:buFontTx/>
              <a:buNone/>
              <a:tabLst/>
              <a:defRPr/>
            </a:pPr>
            <a:endParaRPr lang="en-US" sz="4000" b="1" dirty="0">
              <a:solidFill>
                <a:schemeClr val="tx1"/>
              </a:solidFill>
              <a:latin typeface="Arial" panose="020B0604020202020204" pitchFamily="34" charset="0"/>
              <a:cs typeface="Arial" panose="020B060402020202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4000" b="1" dirty="0">
                <a:solidFill>
                  <a:schemeClr val="tx1"/>
                </a:solidFill>
                <a:latin typeface="Arial" panose="020B0604020202020204" pitchFamily="34" charset="0"/>
                <a:cs typeface="Arial" panose="020B0604020202020204" pitchFamily="34" charset="0"/>
              </a:rPr>
              <a:t> Discharge</a:t>
            </a:r>
          </a:p>
        </p:txBody>
      </p:sp>
    </p:spTree>
    <p:extLst>
      <p:ext uri="{BB962C8B-B14F-4D97-AF65-F5344CB8AC3E}">
        <p14:creationId xmlns:p14="http://schemas.microsoft.com/office/powerpoint/2010/main" val="261774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6D161-13D5-4412-9621-6CF8EA9AD915}"/>
              </a:ext>
            </a:extLst>
          </p:cNvPr>
          <p:cNvSpPr>
            <a:spLocks noGrp="1"/>
          </p:cNvSpPr>
          <p:nvPr>
            <p:ph type="ctrTitle"/>
          </p:nvPr>
        </p:nvSpPr>
        <p:spPr>
          <a:xfrm>
            <a:off x="1524000" y="116632"/>
            <a:ext cx="10332640" cy="729034"/>
          </a:xfrm>
        </p:spPr>
        <p:txBody>
          <a:bodyPr/>
          <a:lstStyle/>
          <a:p>
            <a:r>
              <a:rPr lang="en-GB" sz="4000" dirty="0"/>
              <a:t>                                    </a:t>
            </a:r>
          </a:p>
        </p:txBody>
      </p:sp>
      <p:sp>
        <p:nvSpPr>
          <p:cNvPr id="4" name="Content Placeholder 3">
            <a:extLst>
              <a:ext uri="{FF2B5EF4-FFF2-40B4-BE49-F238E27FC236}">
                <a16:creationId xmlns:a16="http://schemas.microsoft.com/office/drawing/2014/main" id="{2887590D-7BB6-4077-90E5-2E55829264A2}"/>
              </a:ext>
            </a:extLst>
          </p:cNvPr>
          <p:cNvSpPr>
            <a:spLocks noGrp="1"/>
          </p:cNvSpPr>
          <p:nvPr>
            <p:ph sz="quarter" idx="11"/>
          </p:nvPr>
        </p:nvSpPr>
        <p:spPr>
          <a:xfrm>
            <a:off x="839416" y="1052736"/>
            <a:ext cx="10823373" cy="5040560"/>
          </a:xfrm>
        </p:spPr>
        <p:txBody>
          <a:bodyPr/>
          <a:lstStyle/>
          <a:p>
            <a:pPr>
              <a:tabLst>
                <a:tab pos="457200" algn="l"/>
                <a:tab pos="457200" algn="l"/>
                <a:tab pos="457200" algn="l"/>
                <a:tab pos="457200" algn="l"/>
              </a:tabLst>
            </a:pPr>
            <a:r>
              <a:rPr lang="en-US" sz="2000" b="1" i="0" u="none" strike="noStrike" kern="1200" baseline="0" dirty="0">
                <a:solidFill>
                  <a:srgbClr val="FFFFFF"/>
                </a:solidFill>
                <a:latin typeface="+mj-lt"/>
                <a:ea typeface="+mj-ea"/>
                <a:cs typeface="+mj-cs"/>
              </a:rPr>
              <a:t>The </a:t>
            </a:r>
            <a:r>
              <a:rPr lang="en-US" sz="2000" b="1" kern="1200" dirty="0">
                <a:solidFill>
                  <a:srgbClr val="FFFFFF"/>
                </a:solidFill>
                <a:latin typeface="+mj-lt"/>
                <a:ea typeface="+mj-ea"/>
                <a:cs typeface="+mj-cs"/>
              </a:rPr>
              <a:t>End</a:t>
            </a:r>
            <a:endParaRPr lang="en-US" sz="2000" kern="1200" dirty="0">
              <a:solidFill>
                <a:srgbClr val="FFFFFF"/>
              </a:solidFill>
              <a:latin typeface="+mj-lt"/>
              <a:ea typeface="+mj-ea"/>
              <a:cs typeface="+mj-cs"/>
            </a:endParaRPr>
          </a:p>
          <a:p>
            <a:pPr lvl="0" algn="r">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a:p>
            <a:pPr lvl="0" algn="r">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a:p>
            <a:pPr lvl="0" algn="r">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a:p>
            <a:pPr lvl="0" algn="ctr">
              <a:tabLst>
                <a:tab pos="457200" algn="l"/>
                <a:tab pos="457200" algn="l"/>
                <a:tab pos="457200" algn="l"/>
                <a:tab pos="457200" algn="l"/>
              </a:tabLst>
            </a:pPr>
            <a:r>
              <a:rPr lang="cy-GB" sz="4000" b="1" dirty="0">
                <a:latin typeface="Arial" panose="020B0604020202020204" pitchFamily="34" charset="0"/>
                <a:cs typeface="Arial" panose="020B0604020202020204" pitchFamily="34" charset="0"/>
              </a:rPr>
              <a:t>Y Diwedd </a:t>
            </a:r>
          </a:p>
          <a:p>
            <a:pPr lvl="0" algn="ctr">
              <a:tabLst>
                <a:tab pos="457200" algn="l"/>
                <a:tab pos="457200" algn="l"/>
                <a:tab pos="457200" algn="l"/>
                <a:tab pos="457200" algn="l"/>
              </a:tabLst>
            </a:pPr>
            <a:endParaRPr lang="en-GB" sz="4000" b="1" dirty="0">
              <a:latin typeface="Arial" panose="020B0604020202020204" pitchFamily="34" charset="0"/>
              <a:cs typeface="Arial" panose="020B0604020202020204" pitchFamily="34" charset="0"/>
            </a:endParaRPr>
          </a:p>
          <a:p>
            <a:pPr lvl="0" algn="ctr">
              <a:tabLst>
                <a:tab pos="457200" algn="l"/>
                <a:tab pos="457200" algn="l"/>
                <a:tab pos="457200" algn="l"/>
                <a:tab pos="457200" algn="l"/>
              </a:tabLst>
            </a:pPr>
            <a:r>
              <a:rPr lang="en-GB" sz="4000" b="1" dirty="0">
                <a:latin typeface="Arial" panose="020B0604020202020204" pitchFamily="34" charset="0"/>
                <a:cs typeface="Arial" panose="020B0604020202020204" pitchFamily="34" charset="0"/>
              </a:rPr>
              <a:t>The End</a:t>
            </a:r>
          </a:p>
          <a:p>
            <a:pPr lvl="0" algn="r">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a:p>
            <a:pPr lvl="0" algn="r">
              <a:tabLst>
                <a:tab pos="457200" algn="l"/>
                <a:tab pos="457200" algn="l"/>
                <a:tab pos="457200" algn="l"/>
                <a:tab pos="457200" algn="l"/>
              </a:tabLst>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63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61ED91F-DAFC-4FB9-A9F4-CCB184CD8B5F}"/>
              </a:ext>
            </a:extLst>
          </p:cNvPr>
          <p:cNvSpPr txBox="1"/>
          <p:nvPr/>
        </p:nvSpPr>
        <p:spPr>
          <a:xfrm>
            <a:off x="2106398" y="1556792"/>
            <a:ext cx="7416824" cy="3000821"/>
          </a:xfrm>
          <a:prstGeom prst="rect">
            <a:avLst/>
          </a:prstGeom>
          <a:noFill/>
        </p:spPr>
        <p:txBody>
          <a:bodyPr wrap="square" rtlCol="0">
            <a:spAutoFit/>
          </a:bodyPr>
          <a:lstStyle/>
          <a:p>
            <a:r>
              <a:rPr lang="cy-GB" sz="3600" b="1" dirty="0">
                <a:effectLst/>
                <a:latin typeface="Arial" panose="020B0604020202020204" pitchFamily="34" charset="0"/>
                <a:cs typeface="Arial" panose="020B0604020202020204" pitchFamily="34" charset="0"/>
              </a:rPr>
              <a:t>Croeso a Chyflwyniad</a:t>
            </a:r>
          </a:p>
          <a:p>
            <a:endParaRPr lang="cy-GB" sz="3600" b="1" dirty="0">
              <a:latin typeface="Arial" panose="020B0604020202020204" pitchFamily="34" charset="0"/>
              <a:cs typeface="Arial" panose="020B0604020202020204" pitchFamily="34" charset="0"/>
            </a:endParaRPr>
          </a:p>
          <a:p>
            <a:r>
              <a:rPr lang="cy-GB" sz="3600" b="1" dirty="0">
                <a:latin typeface="Arial" panose="020B0604020202020204" pitchFamily="34" charset="0"/>
                <a:cs typeface="Arial" panose="020B0604020202020204" pitchFamily="34" charset="0"/>
              </a:rPr>
              <a:t>Welcome and Introduction</a:t>
            </a:r>
          </a:p>
          <a:p>
            <a:endParaRPr lang="cy-GB" dirty="0">
              <a:latin typeface="Arial" panose="020B0604020202020204" pitchFamily="34" charset="0"/>
              <a:cs typeface="Arial" panose="020B0604020202020204" pitchFamily="34" charset="0"/>
            </a:endParaRPr>
          </a:p>
          <a:p>
            <a:endParaRPr lang="cy-GB" dirty="0">
              <a:latin typeface="Segoe UI Web (West European)"/>
            </a:endParaRPr>
          </a:p>
          <a:p>
            <a:r>
              <a:rPr lang="cy-GB" dirty="0">
                <a:latin typeface="Segoe UI Web (West European)"/>
              </a:rPr>
              <a:t> </a:t>
            </a:r>
            <a:endParaRPr lang="en-GB" dirty="0"/>
          </a:p>
        </p:txBody>
      </p:sp>
    </p:spTree>
    <p:extLst>
      <p:ext uri="{BB962C8B-B14F-4D97-AF65-F5344CB8AC3E}">
        <p14:creationId xmlns:p14="http://schemas.microsoft.com/office/powerpoint/2010/main" val="94585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E8B09-A092-414E-9B6A-776FD9C39B5A}"/>
              </a:ext>
            </a:extLst>
          </p:cNvPr>
          <p:cNvSpPr>
            <a:spLocks noGrp="1"/>
          </p:cNvSpPr>
          <p:nvPr>
            <p:ph type="ctrTitle"/>
          </p:nvPr>
        </p:nvSpPr>
        <p:spPr/>
        <p:txBody>
          <a:bodyPr/>
          <a:lstStyle/>
          <a:p>
            <a:r>
              <a:rPr lang="en-GB" dirty="0"/>
              <a:t>                                </a:t>
            </a:r>
          </a:p>
        </p:txBody>
      </p:sp>
      <p:sp>
        <p:nvSpPr>
          <p:cNvPr id="3" name="Content Placeholder 2">
            <a:extLst>
              <a:ext uri="{FF2B5EF4-FFF2-40B4-BE49-F238E27FC236}">
                <a16:creationId xmlns:a16="http://schemas.microsoft.com/office/drawing/2014/main" id="{F5EBA225-B6AD-5AA9-7077-87A268F844EB}"/>
              </a:ext>
            </a:extLst>
          </p:cNvPr>
          <p:cNvSpPr>
            <a:spLocks noGrp="1"/>
          </p:cNvSpPr>
          <p:nvPr>
            <p:ph sz="quarter" idx="10"/>
          </p:nvPr>
        </p:nvSpPr>
        <p:spPr>
          <a:xfrm>
            <a:off x="551384" y="2133167"/>
            <a:ext cx="5140966" cy="3383829"/>
          </a:xfrm>
        </p:spPr>
        <p:txBody>
          <a:bodyPr/>
          <a:lstStyle/>
          <a:p>
            <a:pPr algn="ctr"/>
            <a:r>
              <a:rPr lang="cy-GB" sz="4000" b="1" dirty="0">
                <a:latin typeface="Arial" panose="020B0604020202020204" pitchFamily="34" charset="0"/>
                <a:cs typeface="Arial" panose="020B0604020202020204" pitchFamily="34" charset="0"/>
              </a:rPr>
              <a:t>Mae’r Siartr yn gosod allan hawliau cyfreithiol gofalwyr di-dâl yng Nghymru </a:t>
            </a:r>
          </a:p>
        </p:txBody>
      </p:sp>
      <p:sp>
        <p:nvSpPr>
          <p:cNvPr id="4" name="Content Placeholder 3">
            <a:extLst>
              <a:ext uri="{FF2B5EF4-FFF2-40B4-BE49-F238E27FC236}">
                <a16:creationId xmlns:a16="http://schemas.microsoft.com/office/drawing/2014/main" id="{29FD7B21-F97F-4E48-844E-3FE776A13D74}"/>
              </a:ext>
            </a:extLst>
          </p:cNvPr>
          <p:cNvSpPr>
            <a:spLocks noGrp="1"/>
          </p:cNvSpPr>
          <p:nvPr>
            <p:ph sz="quarter" idx="11"/>
          </p:nvPr>
        </p:nvSpPr>
        <p:spPr>
          <a:xfrm>
            <a:off x="5880678" y="981509"/>
            <a:ext cx="5759938" cy="4535487"/>
          </a:xfrm>
        </p:spPr>
        <p:txBody>
          <a:bodyPr/>
          <a:lstStyle/>
          <a:p>
            <a:pPr algn="ctr"/>
            <a:r>
              <a:rPr lang="en-GB" sz="2000" b="1" i="0" u="none" strike="noStrike" baseline="0" dirty="0">
                <a:solidFill>
                  <a:srgbClr val="002060"/>
                </a:solidFill>
                <a:latin typeface="Tablet Gothic Eb"/>
              </a:rPr>
              <a:t>                                                                                           </a:t>
            </a:r>
          </a:p>
          <a:p>
            <a:pPr algn="ctr"/>
            <a:endParaRPr lang="en-GB" sz="2000" b="1" dirty="0">
              <a:solidFill>
                <a:srgbClr val="002060"/>
              </a:solidFill>
              <a:latin typeface="Tablet Gothic Eb"/>
            </a:endParaRPr>
          </a:p>
          <a:p>
            <a:pPr algn="ctr"/>
            <a:endParaRPr lang="en-GB" sz="2000" b="1" i="0" u="none" strike="noStrike" baseline="0" dirty="0">
              <a:solidFill>
                <a:srgbClr val="002060"/>
              </a:solidFill>
              <a:latin typeface="Tablet Gothic Eb"/>
            </a:endParaRPr>
          </a:p>
          <a:p>
            <a:pPr algn="ctr"/>
            <a:r>
              <a:rPr lang="en-GB" sz="4000" b="1" i="0" u="none" strike="noStrike" baseline="0" dirty="0">
                <a:latin typeface="Arial" panose="020B0604020202020204" pitchFamily="34" charset="0"/>
                <a:cs typeface="Arial" panose="020B0604020202020204" pitchFamily="34" charset="0"/>
              </a:rPr>
              <a:t>The Charter for Unpaid Carers sets legal rights of unpaid carers in Wales </a:t>
            </a:r>
            <a:endParaRPr lang="en-GB" sz="4000" b="1"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2987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F71FAAD-C451-4585-8163-1624B25034D9}"/>
              </a:ext>
            </a:extLst>
          </p:cNvPr>
          <p:cNvSpPr>
            <a:spLocks noGrp="1"/>
          </p:cNvSpPr>
          <p:nvPr>
            <p:ph sz="quarter" idx="11"/>
          </p:nvPr>
        </p:nvSpPr>
        <p:spPr>
          <a:xfrm>
            <a:off x="-312712" y="908955"/>
            <a:ext cx="11503961" cy="5040090"/>
          </a:xfrm>
        </p:spPr>
        <p:txBody>
          <a:bodyPr/>
          <a:lstStyle/>
          <a:p>
            <a:pPr marL="392938"/>
            <a:endParaRPr lang="en-GB" sz="2200" b="1" dirty="0"/>
          </a:p>
          <a:p>
            <a:pPr marL="392938"/>
            <a:endParaRPr lang="en-GB" sz="2200" b="1" dirty="0"/>
          </a:p>
          <a:p>
            <a:pPr marL="392938"/>
            <a:endParaRPr lang="en-GB" sz="2200" b="1" dirty="0"/>
          </a:p>
          <a:p>
            <a:pPr marL="392938"/>
            <a:endParaRPr lang="en-GB" sz="2200" b="1" dirty="0"/>
          </a:p>
          <a:p>
            <a:pPr marL="392938"/>
            <a:endParaRPr lang="en-GB" sz="2200" b="1" dirty="0"/>
          </a:p>
          <a:p>
            <a:pPr marL="392938"/>
            <a:endParaRPr lang="en-GB" sz="2200" b="1" dirty="0"/>
          </a:p>
          <a:p>
            <a:pPr marL="422041" lvl="1" indent="0">
              <a:buNone/>
            </a:pPr>
            <a:endParaRPr lang="en-GB" sz="2200" dirty="0"/>
          </a:p>
          <a:p>
            <a:pPr marL="422041" lvl="1" indent="0">
              <a:buNone/>
            </a:pPr>
            <a:endParaRPr lang="en-GB" sz="2200" dirty="0"/>
          </a:p>
        </p:txBody>
      </p:sp>
      <p:sp>
        <p:nvSpPr>
          <p:cNvPr id="3" name="TextBox 2">
            <a:extLst>
              <a:ext uri="{FF2B5EF4-FFF2-40B4-BE49-F238E27FC236}">
                <a16:creationId xmlns:a16="http://schemas.microsoft.com/office/drawing/2014/main" id="{8D0BA535-D8A7-19DF-DE07-C462DD1DE4EA}"/>
              </a:ext>
            </a:extLst>
          </p:cNvPr>
          <p:cNvSpPr txBox="1"/>
          <p:nvPr/>
        </p:nvSpPr>
        <p:spPr>
          <a:xfrm rot="10800000" flipH="1" flipV="1">
            <a:off x="2751786" y="0"/>
            <a:ext cx="5832647" cy="584775"/>
          </a:xfrm>
          <a:prstGeom prst="rect">
            <a:avLst/>
          </a:prstGeom>
          <a:noFill/>
        </p:spPr>
        <p:txBody>
          <a:bodyPr wrap="square" rtlCol="0">
            <a:spAutoFit/>
          </a:bodyPr>
          <a:lstStyle/>
          <a:p>
            <a:r>
              <a:rPr lang="cy-GB" sz="3200" b="1" dirty="0">
                <a:solidFill>
                  <a:schemeClr val="bg1"/>
                </a:solidFill>
              </a:rPr>
              <a:t>Cyfathrebu ac Ymgysylltu </a:t>
            </a:r>
          </a:p>
        </p:txBody>
      </p:sp>
      <p:sp>
        <p:nvSpPr>
          <p:cNvPr id="6" name="TextBox 5">
            <a:extLst>
              <a:ext uri="{FF2B5EF4-FFF2-40B4-BE49-F238E27FC236}">
                <a16:creationId xmlns:a16="http://schemas.microsoft.com/office/drawing/2014/main" id="{A02293D5-46DB-8C23-A6D4-E2CB7BAA77A5}"/>
              </a:ext>
            </a:extLst>
          </p:cNvPr>
          <p:cNvSpPr txBox="1"/>
          <p:nvPr/>
        </p:nvSpPr>
        <p:spPr>
          <a:xfrm>
            <a:off x="2816352" y="2921615"/>
            <a:ext cx="6254496" cy="923330"/>
          </a:xfrm>
          <a:prstGeom prst="rect">
            <a:avLst/>
          </a:prstGeom>
          <a:noFill/>
        </p:spPr>
        <p:txBody>
          <a:bodyPr wrap="square">
            <a:spAutoFit/>
          </a:bodyPr>
          <a:lstStyle/>
          <a:p>
            <a:r>
              <a:rPr lang="en-GB" b="1" i="0" u="none" strike="noStrike" baseline="0" dirty="0">
                <a:solidFill>
                  <a:schemeClr val="bg1"/>
                </a:solidFill>
                <a:latin typeface="+mn-lt"/>
              </a:rPr>
              <a:t>Rights under the Social Services and Well-being (Wales) Act 2014 </a:t>
            </a:r>
            <a:endParaRPr lang="en-GB" dirty="0"/>
          </a:p>
        </p:txBody>
      </p:sp>
      <p:graphicFrame>
        <p:nvGraphicFramePr>
          <p:cNvPr id="7" name="Content Placeholder 2">
            <a:extLst>
              <a:ext uri="{FF2B5EF4-FFF2-40B4-BE49-F238E27FC236}">
                <a16:creationId xmlns:a16="http://schemas.microsoft.com/office/drawing/2014/main" id="{9E4B8518-44A6-F8D9-A90D-86F1491FFB63}"/>
              </a:ext>
            </a:extLst>
          </p:cNvPr>
          <p:cNvGraphicFramePr>
            <a:graphicFrameLocks/>
          </p:cNvGraphicFramePr>
          <p:nvPr>
            <p:extLst>
              <p:ext uri="{D42A27DB-BD31-4B8C-83A1-F6EECF244321}">
                <p14:modId xmlns:p14="http://schemas.microsoft.com/office/powerpoint/2010/main" val="3273368924"/>
              </p:ext>
            </p:extLst>
          </p:nvPr>
        </p:nvGraphicFramePr>
        <p:xfrm>
          <a:off x="5468389" y="1084989"/>
          <a:ext cx="6263640" cy="4648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ACFA71E4-B844-C61E-DDF3-DF4388C1393D}"/>
              </a:ext>
            </a:extLst>
          </p:cNvPr>
          <p:cNvSpPr txBox="1"/>
          <p:nvPr/>
        </p:nvSpPr>
        <p:spPr>
          <a:xfrm>
            <a:off x="512455" y="1536174"/>
            <a:ext cx="3907838" cy="3785652"/>
          </a:xfrm>
          <a:prstGeom prst="rect">
            <a:avLst/>
          </a:prstGeom>
          <a:noFill/>
        </p:spPr>
        <p:txBody>
          <a:bodyPr wrap="square">
            <a:spAutoFit/>
          </a:bodyPr>
          <a:lstStyle/>
          <a:p>
            <a:r>
              <a:rPr lang="cy-GB" sz="4000" b="1" i="0" u="none" strike="noStrike" baseline="0" dirty="0">
                <a:solidFill>
                  <a:schemeClr val="tx1"/>
                </a:solidFill>
                <a:latin typeface="Arial" panose="020B0604020202020204" pitchFamily="34" charset="0"/>
                <a:cs typeface="Arial" panose="020B0604020202020204" pitchFamily="34" charset="0"/>
              </a:rPr>
              <a:t>Hawliau o dan y Ddeddf Gwasanaethau Cymdeithasol a Llesiant (Cymru) 2014</a:t>
            </a:r>
            <a:endParaRPr lang="cy-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628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F71FAAD-C451-4585-8163-1624B25034D9}"/>
              </a:ext>
            </a:extLst>
          </p:cNvPr>
          <p:cNvSpPr>
            <a:spLocks noGrp="1"/>
          </p:cNvSpPr>
          <p:nvPr>
            <p:ph sz="quarter" idx="11"/>
          </p:nvPr>
        </p:nvSpPr>
        <p:spPr>
          <a:xfrm>
            <a:off x="-312712" y="908955"/>
            <a:ext cx="11503961" cy="5040090"/>
          </a:xfrm>
        </p:spPr>
        <p:txBody>
          <a:bodyPr/>
          <a:lstStyle/>
          <a:p>
            <a:pPr marL="392938"/>
            <a:endParaRPr lang="en-GB" sz="2200" b="1" dirty="0"/>
          </a:p>
          <a:p>
            <a:pPr marL="392938"/>
            <a:endParaRPr lang="en-GB" sz="2200" b="1" dirty="0"/>
          </a:p>
          <a:p>
            <a:pPr marL="392938"/>
            <a:endParaRPr lang="en-GB" sz="2200" b="1" dirty="0"/>
          </a:p>
          <a:p>
            <a:pPr marL="392938"/>
            <a:endParaRPr lang="en-GB" sz="2200" b="1" dirty="0"/>
          </a:p>
          <a:p>
            <a:pPr marL="392938"/>
            <a:endParaRPr lang="en-GB" sz="2200" b="1" dirty="0"/>
          </a:p>
          <a:p>
            <a:pPr marL="392938"/>
            <a:endParaRPr lang="en-GB" sz="2200" b="1" dirty="0"/>
          </a:p>
          <a:p>
            <a:pPr marL="422041" lvl="1" indent="0">
              <a:buNone/>
            </a:pPr>
            <a:endParaRPr lang="en-GB" sz="2200" dirty="0"/>
          </a:p>
          <a:p>
            <a:pPr marL="422041" lvl="1" indent="0">
              <a:buNone/>
            </a:pPr>
            <a:endParaRPr lang="en-GB" sz="2200" dirty="0"/>
          </a:p>
        </p:txBody>
      </p:sp>
      <p:sp>
        <p:nvSpPr>
          <p:cNvPr id="3" name="TextBox 2">
            <a:extLst>
              <a:ext uri="{FF2B5EF4-FFF2-40B4-BE49-F238E27FC236}">
                <a16:creationId xmlns:a16="http://schemas.microsoft.com/office/drawing/2014/main" id="{8D0BA535-D8A7-19DF-DE07-C462DD1DE4EA}"/>
              </a:ext>
            </a:extLst>
          </p:cNvPr>
          <p:cNvSpPr txBox="1"/>
          <p:nvPr/>
        </p:nvSpPr>
        <p:spPr>
          <a:xfrm rot="10800000" flipH="1" flipV="1">
            <a:off x="2927648" y="-3139"/>
            <a:ext cx="5832647" cy="584775"/>
          </a:xfrm>
          <a:prstGeom prst="rect">
            <a:avLst/>
          </a:prstGeom>
          <a:noFill/>
        </p:spPr>
        <p:txBody>
          <a:bodyPr wrap="square" rtlCol="0">
            <a:spAutoFit/>
          </a:bodyPr>
          <a:lstStyle/>
          <a:p>
            <a:r>
              <a:rPr lang="en-GB" sz="3200" b="1" dirty="0">
                <a:solidFill>
                  <a:schemeClr val="bg1"/>
                </a:solidFill>
              </a:rPr>
              <a:t>Communication &amp; Engagement</a:t>
            </a:r>
          </a:p>
        </p:txBody>
      </p:sp>
      <p:sp>
        <p:nvSpPr>
          <p:cNvPr id="6" name="TextBox 5">
            <a:extLst>
              <a:ext uri="{FF2B5EF4-FFF2-40B4-BE49-F238E27FC236}">
                <a16:creationId xmlns:a16="http://schemas.microsoft.com/office/drawing/2014/main" id="{A02293D5-46DB-8C23-A6D4-E2CB7BAA77A5}"/>
              </a:ext>
            </a:extLst>
          </p:cNvPr>
          <p:cNvSpPr txBox="1"/>
          <p:nvPr/>
        </p:nvSpPr>
        <p:spPr>
          <a:xfrm>
            <a:off x="2816352" y="2921615"/>
            <a:ext cx="6254496" cy="923330"/>
          </a:xfrm>
          <a:prstGeom prst="rect">
            <a:avLst/>
          </a:prstGeom>
          <a:noFill/>
        </p:spPr>
        <p:txBody>
          <a:bodyPr wrap="square">
            <a:spAutoFit/>
          </a:bodyPr>
          <a:lstStyle/>
          <a:p>
            <a:r>
              <a:rPr lang="en-GB" b="1" i="0" u="none" strike="noStrike" baseline="0" dirty="0">
                <a:solidFill>
                  <a:schemeClr val="bg1"/>
                </a:solidFill>
                <a:latin typeface="+mn-lt"/>
              </a:rPr>
              <a:t>Rights under the Social Services and Well-being (Wales) Act 2014 </a:t>
            </a:r>
            <a:endParaRPr lang="en-GB" dirty="0"/>
          </a:p>
        </p:txBody>
      </p:sp>
      <p:graphicFrame>
        <p:nvGraphicFramePr>
          <p:cNvPr id="7" name="Content Placeholder 2">
            <a:extLst>
              <a:ext uri="{FF2B5EF4-FFF2-40B4-BE49-F238E27FC236}">
                <a16:creationId xmlns:a16="http://schemas.microsoft.com/office/drawing/2014/main" id="{9E4B8518-44A6-F8D9-A90D-86F1491FFB63}"/>
              </a:ext>
            </a:extLst>
          </p:cNvPr>
          <p:cNvGraphicFramePr>
            <a:graphicFrameLocks/>
          </p:cNvGraphicFramePr>
          <p:nvPr>
            <p:extLst>
              <p:ext uri="{D42A27DB-BD31-4B8C-83A1-F6EECF244321}">
                <p14:modId xmlns:p14="http://schemas.microsoft.com/office/powerpoint/2010/main" val="3457739552"/>
              </p:ext>
            </p:extLst>
          </p:nvPr>
        </p:nvGraphicFramePr>
        <p:xfrm>
          <a:off x="5468389" y="1084989"/>
          <a:ext cx="6263640" cy="46482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ACFA71E4-B844-C61E-DDF3-DF4388C1393D}"/>
              </a:ext>
            </a:extLst>
          </p:cNvPr>
          <p:cNvSpPr txBox="1"/>
          <p:nvPr/>
        </p:nvSpPr>
        <p:spPr>
          <a:xfrm>
            <a:off x="459971" y="1998285"/>
            <a:ext cx="3907838" cy="3170099"/>
          </a:xfrm>
          <a:prstGeom prst="rect">
            <a:avLst/>
          </a:prstGeom>
          <a:noFill/>
        </p:spPr>
        <p:txBody>
          <a:bodyPr wrap="square">
            <a:spAutoFit/>
          </a:bodyPr>
          <a:lstStyle/>
          <a:p>
            <a:r>
              <a:rPr lang="en-GB" sz="4000" b="1" i="0" u="none" strike="noStrike" baseline="0" dirty="0">
                <a:solidFill>
                  <a:schemeClr val="tx1"/>
                </a:solidFill>
                <a:latin typeface="Arial" panose="020B0604020202020204" pitchFamily="34" charset="0"/>
                <a:cs typeface="Arial" panose="020B0604020202020204" pitchFamily="34" charset="0"/>
              </a:rPr>
              <a:t>Rights Under The Social Services and Wellbeing Act (Wales) 2014</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8332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F71FAAD-C451-4585-8163-1624B25034D9}"/>
              </a:ext>
            </a:extLst>
          </p:cNvPr>
          <p:cNvSpPr>
            <a:spLocks noGrp="1"/>
          </p:cNvSpPr>
          <p:nvPr>
            <p:ph sz="quarter" idx="11"/>
          </p:nvPr>
        </p:nvSpPr>
        <p:spPr>
          <a:xfrm>
            <a:off x="130703" y="1052735"/>
            <a:ext cx="5677266" cy="4608513"/>
          </a:xfrm>
        </p:spPr>
        <p:txBody>
          <a:bodyPr/>
          <a:lstStyle/>
          <a:p>
            <a:pPr marL="392938"/>
            <a:endParaRPr lang="en-GB" sz="2200" b="1" dirty="0"/>
          </a:p>
          <a:p>
            <a:pPr marL="422041" lvl="1" indent="0">
              <a:buNone/>
            </a:pPr>
            <a:endParaRPr lang="en-GB" sz="2200" dirty="0"/>
          </a:p>
          <a:p>
            <a:pPr marL="422041" lvl="1" indent="0">
              <a:buNone/>
            </a:pPr>
            <a:endParaRPr lang="cy-GB" sz="4000" b="1" dirty="0">
              <a:latin typeface="Arial" panose="020B0604020202020204" pitchFamily="34" charset="0"/>
              <a:cs typeface="Arial" panose="020B0604020202020204" pitchFamily="34" charset="0"/>
            </a:endParaRPr>
          </a:p>
          <a:p>
            <a:pPr marL="422041" lvl="1" indent="0">
              <a:buNone/>
            </a:pPr>
            <a:r>
              <a:rPr lang="cy-GB" sz="4000" b="1" dirty="0">
                <a:latin typeface="Arial" panose="020B0604020202020204" pitchFamily="34" charset="0"/>
                <a:cs typeface="Arial" panose="020B0604020202020204" pitchFamily="34" charset="0"/>
              </a:rPr>
              <a:t>Mynediad at wybodaeth, cyngor a chymorth </a:t>
            </a:r>
          </a:p>
        </p:txBody>
      </p:sp>
      <p:sp>
        <p:nvSpPr>
          <p:cNvPr id="3" name="TextBox 2">
            <a:extLst>
              <a:ext uri="{FF2B5EF4-FFF2-40B4-BE49-F238E27FC236}">
                <a16:creationId xmlns:a16="http://schemas.microsoft.com/office/drawing/2014/main" id="{8D0BA535-D8A7-19DF-DE07-C462DD1DE4EA}"/>
              </a:ext>
            </a:extLst>
          </p:cNvPr>
          <p:cNvSpPr txBox="1"/>
          <p:nvPr/>
        </p:nvSpPr>
        <p:spPr>
          <a:xfrm rot="10800000" flipH="1" flipV="1">
            <a:off x="0" y="0"/>
            <a:ext cx="11775971" cy="584775"/>
          </a:xfrm>
          <a:prstGeom prst="rect">
            <a:avLst/>
          </a:prstGeom>
          <a:noFill/>
        </p:spPr>
        <p:txBody>
          <a:bodyPr wrap="square" rtlCol="0">
            <a:spAutoFit/>
          </a:bodyPr>
          <a:lstStyle/>
          <a:p>
            <a:r>
              <a:rPr lang="cy-GB" sz="3200" b="1" dirty="0">
                <a:solidFill>
                  <a:schemeClr val="bg1"/>
                </a:solidFill>
              </a:rPr>
              <a:t>Cyfathrebu ac Ymgysylltu </a:t>
            </a:r>
            <a:r>
              <a:rPr lang="en-GB" sz="3200" b="1" dirty="0">
                <a:solidFill>
                  <a:schemeClr val="bg1"/>
                </a:solidFill>
              </a:rPr>
              <a:t>/ Communication &amp; Engagement</a:t>
            </a:r>
          </a:p>
        </p:txBody>
      </p:sp>
      <p:sp>
        <p:nvSpPr>
          <p:cNvPr id="5" name="TextBox 4">
            <a:extLst>
              <a:ext uri="{FF2B5EF4-FFF2-40B4-BE49-F238E27FC236}">
                <a16:creationId xmlns:a16="http://schemas.microsoft.com/office/drawing/2014/main" id="{CD88C2F9-B308-1384-3100-0096C38F281A}"/>
              </a:ext>
            </a:extLst>
          </p:cNvPr>
          <p:cNvSpPr txBox="1"/>
          <p:nvPr/>
        </p:nvSpPr>
        <p:spPr>
          <a:xfrm>
            <a:off x="6096000" y="1628800"/>
            <a:ext cx="5679971" cy="2416046"/>
          </a:xfrm>
          <a:prstGeom prst="rect">
            <a:avLst/>
          </a:prstGeom>
          <a:noFill/>
        </p:spPr>
        <p:txBody>
          <a:bodyPr wrap="square">
            <a:spAutoFit/>
          </a:bodyPr>
          <a:lstStyle/>
          <a:p>
            <a:pPr algn="r">
              <a:spcAft>
                <a:spcPts val="600"/>
              </a:spcAft>
            </a:pPr>
            <a:endParaRPr lang="en-GB" sz="2800" b="1" i="0" u="none" strike="noStrike" baseline="0" dirty="0">
              <a:solidFill>
                <a:srgbClr val="000000"/>
              </a:solidFill>
              <a:latin typeface="Tablet Gothic Sb"/>
            </a:endParaRPr>
          </a:p>
          <a:p>
            <a:pPr algn="r">
              <a:spcAft>
                <a:spcPts val="600"/>
              </a:spcAft>
            </a:pPr>
            <a:endParaRPr lang="en-GB" sz="2800" b="1" dirty="0">
              <a:latin typeface="Tablet Gothic Sb"/>
            </a:endParaRPr>
          </a:p>
          <a:p>
            <a:pPr algn="r">
              <a:spcAft>
                <a:spcPts val="600"/>
              </a:spcAft>
            </a:pPr>
            <a:r>
              <a:rPr lang="en-GB" sz="4000" b="1" i="0" u="none" strike="noStrike" baseline="0" dirty="0">
                <a:solidFill>
                  <a:srgbClr val="000000"/>
                </a:solidFill>
                <a:latin typeface="Arial" panose="020B0604020202020204" pitchFamily="34" charset="0"/>
                <a:cs typeface="Arial" panose="020B0604020202020204" pitchFamily="34" charset="0"/>
              </a:rPr>
              <a:t>Access to information,  </a:t>
            </a:r>
            <a:r>
              <a:rPr lang="en-GB" sz="4000" b="1" dirty="0">
                <a:solidFill>
                  <a:srgbClr val="000000"/>
                </a:solidFill>
                <a:latin typeface="Arial" panose="020B0604020202020204" pitchFamily="34" charset="0"/>
                <a:cs typeface="Arial" panose="020B0604020202020204" pitchFamily="34" charset="0"/>
              </a:rPr>
              <a:t> </a:t>
            </a:r>
          </a:p>
          <a:p>
            <a:pPr algn="r">
              <a:spcAft>
                <a:spcPts val="600"/>
              </a:spcAft>
            </a:pPr>
            <a:r>
              <a:rPr lang="en-GB" sz="4000" b="1" i="0" u="none" strike="noStrike" baseline="0" dirty="0">
                <a:solidFill>
                  <a:srgbClr val="000000"/>
                </a:solidFill>
                <a:latin typeface="Arial" panose="020B0604020202020204" pitchFamily="34" charset="0"/>
                <a:cs typeface="Arial" panose="020B0604020202020204" pitchFamily="34" charset="0"/>
              </a:rPr>
              <a:t>advice and assistance </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61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7106-12CE-4F24-8AA9-BD85DF1F9DEB}"/>
              </a:ext>
            </a:extLst>
          </p:cNvPr>
          <p:cNvSpPr>
            <a:spLocks noGrp="1"/>
          </p:cNvSpPr>
          <p:nvPr>
            <p:ph type="ctrTitle"/>
          </p:nvPr>
        </p:nvSpPr>
        <p:spPr/>
        <p:txBody>
          <a:bodyPr/>
          <a:lstStyle/>
          <a:p>
            <a:br>
              <a:rPr lang="en-GB" sz="4400" b="1" dirty="0">
                <a:solidFill>
                  <a:schemeClr val="tx1"/>
                </a:solidFill>
              </a:rPr>
            </a:br>
            <a:r>
              <a:rPr lang="en-GB" sz="4400" b="1" dirty="0">
                <a:solidFill>
                  <a:schemeClr val="tx1"/>
                </a:solidFill>
              </a:rPr>
              <a:t>                               </a:t>
            </a:r>
            <a:endParaRPr lang="en-GB" dirty="0"/>
          </a:p>
        </p:txBody>
      </p:sp>
      <p:sp>
        <p:nvSpPr>
          <p:cNvPr id="3" name="Content Placeholder 2">
            <a:extLst>
              <a:ext uri="{FF2B5EF4-FFF2-40B4-BE49-F238E27FC236}">
                <a16:creationId xmlns:a16="http://schemas.microsoft.com/office/drawing/2014/main" id="{EB2FED3F-559B-AB7A-1E4C-A442CFCD14E1}"/>
              </a:ext>
            </a:extLst>
          </p:cNvPr>
          <p:cNvSpPr>
            <a:spLocks noGrp="1"/>
          </p:cNvSpPr>
          <p:nvPr>
            <p:ph sz="quarter" idx="10"/>
          </p:nvPr>
        </p:nvSpPr>
        <p:spPr>
          <a:xfrm>
            <a:off x="511908" y="1557339"/>
            <a:ext cx="5140966" cy="1295597"/>
          </a:xfrm>
        </p:spPr>
        <p:txBody>
          <a:bodyPr/>
          <a:lstStyle/>
          <a:p>
            <a:endParaRPr lang="cy-GB" sz="4000" b="1" dirty="0">
              <a:latin typeface="Arial" panose="020B0604020202020204" pitchFamily="34" charset="0"/>
              <a:cs typeface="Arial" panose="020B0604020202020204" pitchFamily="34" charset="0"/>
            </a:endParaRPr>
          </a:p>
          <a:p>
            <a:endParaRPr lang="cy-GB" sz="4000" b="1" dirty="0">
              <a:latin typeface="Arial" panose="020B0604020202020204" pitchFamily="34" charset="0"/>
              <a:cs typeface="Arial" panose="020B0604020202020204" pitchFamily="34" charset="0"/>
            </a:endParaRPr>
          </a:p>
          <a:p>
            <a:r>
              <a:rPr lang="cy-GB" sz="4000" b="1" dirty="0">
                <a:latin typeface="Arial" panose="020B0604020202020204" pitchFamily="34" charset="0"/>
                <a:cs typeface="Arial" panose="020B0604020202020204" pitchFamily="34" charset="0"/>
              </a:rPr>
              <a:t>Asesiadau Gofalwyr </a:t>
            </a:r>
          </a:p>
        </p:txBody>
      </p:sp>
      <p:sp>
        <p:nvSpPr>
          <p:cNvPr id="4" name="Content Placeholder 3">
            <a:extLst>
              <a:ext uri="{FF2B5EF4-FFF2-40B4-BE49-F238E27FC236}">
                <a16:creationId xmlns:a16="http://schemas.microsoft.com/office/drawing/2014/main" id="{08B3A389-C9BE-471C-8A17-AD16F15F5079}"/>
              </a:ext>
            </a:extLst>
          </p:cNvPr>
          <p:cNvSpPr>
            <a:spLocks noGrp="1"/>
          </p:cNvSpPr>
          <p:nvPr>
            <p:ph sz="quarter" idx="11"/>
          </p:nvPr>
        </p:nvSpPr>
        <p:spPr>
          <a:xfrm>
            <a:off x="6088277" y="1161256"/>
            <a:ext cx="5759938" cy="4535487"/>
          </a:xfrm>
        </p:spPr>
        <p:txBody>
          <a:bodyPr/>
          <a:lstStyle/>
          <a:p>
            <a:pPr algn="r"/>
            <a:endParaRPr lang="en-GB" sz="3600" dirty="0"/>
          </a:p>
          <a:p>
            <a:pPr algn="r"/>
            <a:endParaRPr lang="en-GB" sz="3600" dirty="0"/>
          </a:p>
          <a:p>
            <a:pPr algn="r"/>
            <a:endParaRPr lang="en-GB" sz="3600" dirty="0"/>
          </a:p>
          <a:p>
            <a:pPr algn="r"/>
            <a:r>
              <a:rPr lang="en-GB" sz="4000" b="1" dirty="0">
                <a:latin typeface="Arial" panose="020B0604020202020204" pitchFamily="34" charset="0"/>
                <a:cs typeface="Arial" panose="020B0604020202020204" pitchFamily="34" charset="0"/>
              </a:rPr>
              <a:t>Carers Assessments</a:t>
            </a:r>
          </a:p>
        </p:txBody>
      </p:sp>
      <p:sp>
        <p:nvSpPr>
          <p:cNvPr id="7" name="TextBox 6">
            <a:extLst>
              <a:ext uri="{FF2B5EF4-FFF2-40B4-BE49-F238E27FC236}">
                <a16:creationId xmlns:a16="http://schemas.microsoft.com/office/drawing/2014/main" id="{CDDB5F1D-762E-6A54-3AB7-B25FD0D48727}"/>
              </a:ext>
            </a:extLst>
          </p:cNvPr>
          <p:cNvSpPr txBox="1"/>
          <p:nvPr/>
        </p:nvSpPr>
        <p:spPr>
          <a:xfrm rot="10800000" flipH="1" flipV="1">
            <a:off x="0" y="0"/>
            <a:ext cx="12192000" cy="584775"/>
          </a:xfrm>
          <a:prstGeom prst="rect">
            <a:avLst/>
          </a:prstGeom>
          <a:noFill/>
        </p:spPr>
        <p:txBody>
          <a:bodyPr wrap="square" rtlCol="0">
            <a:spAutoFit/>
          </a:bodyPr>
          <a:lstStyle/>
          <a:p>
            <a:r>
              <a:rPr lang="cy-GB" sz="3200" b="1" dirty="0">
                <a:solidFill>
                  <a:schemeClr val="bg1"/>
                </a:solidFill>
              </a:rPr>
              <a:t>Cyfathrebu ac Ymgysylltu </a:t>
            </a:r>
            <a:r>
              <a:rPr lang="en-GB" sz="3200" b="1" dirty="0">
                <a:solidFill>
                  <a:schemeClr val="bg1"/>
                </a:solidFill>
              </a:rPr>
              <a:t>/ Communication &amp; Engagement</a:t>
            </a:r>
          </a:p>
        </p:txBody>
      </p:sp>
    </p:spTree>
    <p:extLst>
      <p:ext uri="{BB962C8B-B14F-4D97-AF65-F5344CB8AC3E}">
        <p14:creationId xmlns:p14="http://schemas.microsoft.com/office/powerpoint/2010/main" val="3937765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7106-12CE-4F24-8AA9-BD85DF1F9DEB}"/>
              </a:ext>
            </a:extLst>
          </p:cNvPr>
          <p:cNvSpPr>
            <a:spLocks noGrp="1"/>
          </p:cNvSpPr>
          <p:nvPr>
            <p:ph type="ctrTitle"/>
          </p:nvPr>
        </p:nvSpPr>
        <p:spPr/>
        <p:txBody>
          <a:bodyPr/>
          <a:lstStyle/>
          <a:p>
            <a:br>
              <a:rPr lang="en-GB" sz="4400" b="1" dirty="0">
                <a:solidFill>
                  <a:schemeClr val="tx1"/>
                </a:solidFill>
              </a:rPr>
            </a:br>
            <a:r>
              <a:rPr lang="en-GB" sz="4400" b="1" dirty="0">
                <a:solidFill>
                  <a:schemeClr val="tx1"/>
                </a:solidFill>
              </a:rPr>
              <a:t>                               </a:t>
            </a:r>
            <a:endParaRPr lang="en-GB" dirty="0"/>
          </a:p>
        </p:txBody>
      </p:sp>
      <p:sp>
        <p:nvSpPr>
          <p:cNvPr id="3" name="Content Placeholder 2">
            <a:extLst>
              <a:ext uri="{FF2B5EF4-FFF2-40B4-BE49-F238E27FC236}">
                <a16:creationId xmlns:a16="http://schemas.microsoft.com/office/drawing/2014/main" id="{40989113-63AA-CC28-0B64-775735664125}"/>
              </a:ext>
            </a:extLst>
          </p:cNvPr>
          <p:cNvSpPr>
            <a:spLocks noGrp="1"/>
          </p:cNvSpPr>
          <p:nvPr>
            <p:ph sz="quarter" idx="10"/>
          </p:nvPr>
        </p:nvSpPr>
        <p:spPr>
          <a:xfrm>
            <a:off x="424687" y="1161256"/>
            <a:ext cx="5140966" cy="4535487"/>
          </a:xfrm>
        </p:spPr>
        <p:txBody>
          <a:bodyPr/>
          <a:lstStyle/>
          <a:p>
            <a:endParaRPr lang="cy-GB" sz="4000" b="1" dirty="0">
              <a:latin typeface="Arial" panose="020B0604020202020204" pitchFamily="34" charset="0"/>
              <a:cs typeface="Arial" panose="020B0604020202020204" pitchFamily="34" charset="0"/>
            </a:endParaRPr>
          </a:p>
          <a:p>
            <a:r>
              <a:rPr lang="cy-GB" sz="4000" b="1" dirty="0">
                <a:latin typeface="Arial" panose="020B0604020202020204" pitchFamily="34" charset="0"/>
                <a:cs typeface="Arial" panose="020B0604020202020204" pitchFamily="34" charset="0"/>
              </a:rPr>
              <a:t>Yr Hawl i Lesiant </a:t>
            </a:r>
          </a:p>
        </p:txBody>
      </p:sp>
      <p:sp>
        <p:nvSpPr>
          <p:cNvPr id="4" name="Content Placeholder 3">
            <a:extLst>
              <a:ext uri="{FF2B5EF4-FFF2-40B4-BE49-F238E27FC236}">
                <a16:creationId xmlns:a16="http://schemas.microsoft.com/office/drawing/2014/main" id="{08B3A389-C9BE-471C-8A17-AD16F15F5079}"/>
              </a:ext>
            </a:extLst>
          </p:cNvPr>
          <p:cNvSpPr>
            <a:spLocks noGrp="1"/>
          </p:cNvSpPr>
          <p:nvPr>
            <p:ph sz="quarter" idx="11"/>
          </p:nvPr>
        </p:nvSpPr>
        <p:spPr/>
        <p:txBody>
          <a:bodyPr/>
          <a:lstStyle/>
          <a:p>
            <a:endParaRPr lang="en-GB" dirty="0"/>
          </a:p>
          <a:p>
            <a:pPr marL="457200" indent="-457200">
              <a:buFont typeface="Arial" panose="020B0604020202020204" pitchFamily="34" charset="0"/>
              <a:buChar char="•"/>
            </a:pPr>
            <a:endParaRPr lang="en-GB" dirty="0"/>
          </a:p>
        </p:txBody>
      </p:sp>
      <p:sp>
        <p:nvSpPr>
          <p:cNvPr id="6" name="TextBox 5">
            <a:extLst>
              <a:ext uri="{FF2B5EF4-FFF2-40B4-BE49-F238E27FC236}">
                <a16:creationId xmlns:a16="http://schemas.microsoft.com/office/drawing/2014/main" id="{6B11CD80-9363-25E2-EA0D-145AB1AFD4C6}"/>
              </a:ext>
            </a:extLst>
          </p:cNvPr>
          <p:cNvSpPr txBox="1"/>
          <p:nvPr/>
        </p:nvSpPr>
        <p:spPr>
          <a:xfrm rot="10800000" flipH="1" flipV="1">
            <a:off x="0" y="0"/>
            <a:ext cx="12192000" cy="584775"/>
          </a:xfrm>
          <a:prstGeom prst="rect">
            <a:avLst/>
          </a:prstGeom>
          <a:noFill/>
        </p:spPr>
        <p:txBody>
          <a:bodyPr wrap="square" rtlCol="0">
            <a:spAutoFit/>
          </a:bodyPr>
          <a:lstStyle/>
          <a:p>
            <a:r>
              <a:rPr lang="cy-GB" sz="3200" b="1" dirty="0">
                <a:solidFill>
                  <a:schemeClr val="bg1"/>
                </a:solidFill>
              </a:rPr>
              <a:t>Cyfathrebu ac Ymgysylltu </a:t>
            </a:r>
            <a:r>
              <a:rPr lang="en-GB" sz="3200" b="1" dirty="0">
                <a:solidFill>
                  <a:schemeClr val="bg1"/>
                </a:solidFill>
              </a:rPr>
              <a:t>/ Communication &amp; Engagement</a:t>
            </a:r>
          </a:p>
        </p:txBody>
      </p:sp>
      <p:sp>
        <p:nvSpPr>
          <p:cNvPr id="7" name="TextBox 6">
            <a:extLst>
              <a:ext uri="{FF2B5EF4-FFF2-40B4-BE49-F238E27FC236}">
                <a16:creationId xmlns:a16="http://schemas.microsoft.com/office/drawing/2014/main" id="{02DE7A6E-8BA3-670B-970F-6A158162A672}"/>
              </a:ext>
            </a:extLst>
          </p:cNvPr>
          <p:cNvSpPr txBox="1"/>
          <p:nvPr/>
        </p:nvSpPr>
        <p:spPr>
          <a:xfrm>
            <a:off x="6185382" y="1821925"/>
            <a:ext cx="5599856" cy="1323439"/>
          </a:xfrm>
          <a:prstGeom prst="rect">
            <a:avLst/>
          </a:prstGeom>
          <a:noFill/>
        </p:spPr>
        <p:txBody>
          <a:bodyPr wrap="square">
            <a:spAutoFit/>
          </a:bodyPr>
          <a:lstStyle/>
          <a:p>
            <a:pPr lvl="0" algn="ctr"/>
            <a:r>
              <a:rPr lang="en-US" sz="4000" b="1" i="0" baseline="0" dirty="0">
                <a:latin typeface="Arial" panose="020B0604020202020204" pitchFamily="34" charset="0"/>
                <a:cs typeface="Arial" panose="020B0604020202020204" pitchFamily="34" charset="0"/>
              </a:rPr>
              <a:t>The Right to Well-being</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971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D7106-12CE-4F24-8AA9-BD85DF1F9DEB}"/>
              </a:ext>
            </a:extLst>
          </p:cNvPr>
          <p:cNvSpPr>
            <a:spLocks noGrp="1"/>
          </p:cNvSpPr>
          <p:nvPr>
            <p:ph type="ctrTitle"/>
          </p:nvPr>
        </p:nvSpPr>
        <p:spPr/>
        <p:txBody>
          <a:bodyPr/>
          <a:lstStyle/>
          <a:p>
            <a:br>
              <a:rPr lang="en-GB" sz="4400" b="1" dirty="0">
                <a:solidFill>
                  <a:schemeClr val="tx1"/>
                </a:solidFill>
              </a:rPr>
            </a:br>
            <a:r>
              <a:rPr lang="en-GB" sz="4400" b="1" dirty="0">
                <a:solidFill>
                  <a:schemeClr val="tx1"/>
                </a:solidFill>
              </a:rPr>
              <a:t>                               </a:t>
            </a:r>
            <a:endParaRPr lang="en-GB" dirty="0"/>
          </a:p>
        </p:txBody>
      </p:sp>
      <p:sp>
        <p:nvSpPr>
          <p:cNvPr id="3" name="Content Placeholder 2">
            <a:extLst>
              <a:ext uri="{FF2B5EF4-FFF2-40B4-BE49-F238E27FC236}">
                <a16:creationId xmlns:a16="http://schemas.microsoft.com/office/drawing/2014/main" id="{FBED8FFC-25A2-4894-B88D-E7A68D283E10}"/>
              </a:ext>
            </a:extLst>
          </p:cNvPr>
          <p:cNvSpPr>
            <a:spLocks noGrp="1"/>
          </p:cNvSpPr>
          <p:nvPr>
            <p:ph sz="quarter" idx="10"/>
          </p:nvPr>
        </p:nvSpPr>
        <p:spPr>
          <a:xfrm>
            <a:off x="511907" y="1557339"/>
            <a:ext cx="5495467" cy="4535487"/>
          </a:xfrm>
        </p:spPr>
        <p:txBody>
          <a:bodyPr/>
          <a:lstStyle/>
          <a:p>
            <a:endParaRPr lang="cy-GB" sz="4000" b="1" dirty="0">
              <a:latin typeface="Arial" panose="020B0604020202020204" pitchFamily="34" charset="0"/>
              <a:cs typeface="Arial" panose="020B0604020202020204" pitchFamily="34" charset="0"/>
            </a:endParaRPr>
          </a:p>
          <a:p>
            <a:endParaRPr lang="cy-GB" sz="4000" b="1" dirty="0">
              <a:latin typeface="Arial" panose="020B0604020202020204" pitchFamily="34" charset="0"/>
              <a:cs typeface="Arial" panose="020B0604020202020204" pitchFamily="34" charset="0"/>
            </a:endParaRPr>
          </a:p>
          <a:p>
            <a:r>
              <a:rPr lang="cy-GB" sz="4000" b="1" dirty="0">
                <a:latin typeface="Arial" panose="020B0604020202020204" pitchFamily="34" charset="0"/>
                <a:cs typeface="Arial" panose="020B0604020202020204" pitchFamily="34" charset="0"/>
              </a:rPr>
              <a:t>Taliadau uniongyrchol </a:t>
            </a:r>
          </a:p>
        </p:txBody>
      </p:sp>
      <p:sp>
        <p:nvSpPr>
          <p:cNvPr id="4" name="Content Placeholder 3">
            <a:extLst>
              <a:ext uri="{FF2B5EF4-FFF2-40B4-BE49-F238E27FC236}">
                <a16:creationId xmlns:a16="http://schemas.microsoft.com/office/drawing/2014/main" id="{08B3A389-C9BE-471C-8A17-AD16F15F5079}"/>
              </a:ext>
            </a:extLst>
          </p:cNvPr>
          <p:cNvSpPr>
            <a:spLocks noGrp="1"/>
          </p:cNvSpPr>
          <p:nvPr>
            <p:ph sz="quarter" idx="11"/>
          </p:nvPr>
        </p:nvSpPr>
        <p:spPr/>
        <p:txBody>
          <a:bodyPr/>
          <a:lstStyle/>
          <a:p>
            <a:pPr algn="r">
              <a:spcAft>
                <a:spcPts val="1200"/>
              </a:spcAft>
            </a:pPr>
            <a:endParaRPr lang="en-US" sz="2400" b="1" i="0" u="none" strike="noStrike" baseline="0" dirty="0"/>
          </a:p>
          <a:p>
            <a:pPr algn="r">
              <a:spcAft>
                <a:spcPts val="1200"/>
              </a:spcAft>
            </a:pPr>
            <a:endParaRPr lang="en-US" sz="2400" b="1" dirty="0"/>
          </a:p>
          <a:p>
            <a:pPr algn="r">
              <a:spcAft>
                <a:spcPts val="1200"/>
              </a:spcAft>
            </a:pPr>
            <a:endParaRPr lang="en-US" sz="2400" b="1" dirty="0"/>
          </a:p>
          <a:p>
            <a:pPr algn="r">
              <a:spcAft>
                <a:spcPts val="1200"/>
              </a:spcAft>
            </a:pPr>
            <a:r>
              <a:rPr lang="en-US" sz="4000" b="1" i="0" u="none" strike="noStrike" baseline="0" dirty="0">
                <a:latin typeface="Arial" panose="020B0604020202020204" pitchFamily="34" charset="0"/>
                <a:cs typeface="Arial" panose="020B0604020202020204" pitchFamily="34" charset="0"/>
              </a:rPr>
              <a:t>Direct Payments</a:t>
            </a:r>
          </a:p>
          <a:p>
            <a:pPr>
              <a:spcAft>
                <a:spcPts val="1200"/>
              </a:spcAft>
            </a:pPr>
            <a:endParaRPr lang="en-GB" sz="2200" dirty="0"/>
          </a:p>
        </p:txBody>
      </p:sp>
      <p:sp>
        <p:nvSpPr>
          <p:cNvPr id="5" name="TextBox 4">
            <a:extLst>
              <a:ext uri="{FF2B5EF4-FFF2-40B4-BE49-F238E27FC236}">
                <a16:creationId xmlns:a16="http://schemas.microsoft.com/office/drawing/2014/main" id="{25DF9AA8-70F0-DC57-0D93-D94387ABCED6}"/>
              </a:ext>
            </a:extLst>
          </p:cNvPr>
          <p:cNvSpPr txBox="1"/>
          <p:nvPr/>
        </p:nvSpPr>
        <p:spPr>
          <a:xfrm rot="10800000" flipH="1" flipV="1">
            <a:off x="155848" y="0"/>
            <a:ext cx="12036152" cy="584775"/>
          </a:xfrm>
          <a:prstGeom prst="rect">
            <a:avLst/>
          </a:prstGeom>
          <a:noFill/>
        </p:spPr>
        <p:txBody>
          <a:bodyPr wrap="square" rtlCol="0">
            <a:spAutoFit/>
          </a:bodyPr>
          <a:lstStyle/>
          <a:p>
            <a:r>
              <a:rPr lang="cy-GB" sz="3200" b="1" dirty="0">
                <a:solidFill>
                  <a:schemeClr val="bg1"/>
                </a:solidFill>
              </a:rPr>
              <a:t>Ymgysylltu â dinasyddion </a:t>
            </a:r>
            <a:r>
              <a:rPr lang="en-GB" sz="3200" b="1" dirty="0">
                <a:solidFill>
                  <a:schemeClr val="bg1"/>
                </a:solidFill>
              </a:rPr>
              <a:t>- Citizen Engagement</a:t>
            </a:r>
          </a:p>
        </p:txBody>
      </p:sp>
    </p:spTree>
    <p:extLst>
      <p:ext uri="{BB962C8B-B14F-4D97-AF65-F5344CB8AC3E}">
        <p14:creationId xmlns:p14="http://schemas.microsoft.com/office/powerpoint/2010/main" val="16549109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Slid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White">
      <a:majorFont>
        <a:latin typeface="Arial"/>
        <a:ea typeface=""/>
        <a:cs typeface="Arial"/>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Content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los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ontent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24064</TotalTime>
  <Words>798</Words>
  <Application>Microsoft Office PowerPoint</Application>
  <PresentationFormat>Widescreen</PresentationFormat>
  <Paragraphs>124</Paragraphs>
  <Slides>13</Slides>
  <Notes>13</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13</vt:i4>
      </vt:variant>
    </vt:vector>
  </HeadingPairs>
  <TitlesOfParts>
    <vt:vector size="27" baseType="lpstr">
      <vt:lpstr>Arial</vt:lpstr>
      <vt:lpstr>Avenir Roman</vt:lpstr>
      <vt:lpstr>Calibri</vt:lpstr>
      <vt:lpstr>Calibri Light</vt:lpstr>
      <vt:lpstr>Helvetica Light</vt:lpstr>
      <vt:lpstr>Segoe UI Web (West European)</vt:lpstr>
      <vt:lpstr>Symbol</vt:lpstr>
      <vt:lpstr>Tablet Gothic</vt:lpstr>
      <vt:lpstr>Tablet Gothic Eb</vt:lpstr>
      <vt:lpstr>Tablet Gothic Sb</vt:lpstr>
      <vt:lpstr>Title Slide</vt:lpstr>
      <vt:lpstr>Content Slides</vt:lpstr>
      <vt:lpstr>Closing Slide</vt:lpstr>
      <vt:lpstr>1_Content Slides</vt:lpstr>
      <vt:lpstr>PowerPoint Presentation</vt:lpstr>
      <vt:lpstr>PowerPoint Presentation</vt:lpstr>
      <vt:lpstr>                                </vt:lpstr>
      <vt:lpstr>PowerPoint Presentation</vt:lpstr>
      <vt:lpstr>PowerPoint Presentation</vt:lpstr>
      <vt:lpstr>PowerPoint Presentation</vt:lpstr>
      <vt:lpstr>                                </vt:lpstr>
      <vt:lpstr>                                </vt:lpstr>
      <vt:lpstr>                                </vt:lpstr>
      <vt:lpstr>     Prif Negeseuon - Summary of Key Messages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Heading</dc:title>
  <dc:creator>Richard Stradling</dc:creator>
  <cp:lastModifiedBy>Cathy Boyle</cp:lastModifiedBy>
  <cp:revision>699</cp:revision>
  <cp:lastPrinted>2021-05-11T19:49:01Z</cp:lastPrinted>
  <dcterms:modified xsi:type="dcterms:W3CDTF">2022-11-25T11:36:49Z</dcterms:modified>
</cp:coreProperties>
</file>